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59" r:id="rId20"/>
  </p:sldIdLst>
  <p:sldSz cx="12192000" cy="6858000"/>
  <p:notesSz cx="6858000" cy="99456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0033CC"/>
    <a:srgbClr val="00FF00"/>
    <a:srgbClr val="FF66FF"/>
    <a:srgbClr val="99FF66"/>
    <a:srgbClr val="CCFF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9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-114" y="-7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68;&#50689;&#50948;&#50896;&#54924;&#44288;&#47144;\16&#45380;%20&#50868;&#50689;&#50948;&#50896;&#54924;\16&#45380;%203&#52264;%20&#50868;&#50689;&#50948;&#50896;&#54924;\&#49324;&#50629;&#54217;&#44032;%20&#50641;&#49472;&#51088;&#47308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68;&#50689;&#50948;&#50896;&#54924;&#44288;&#47144;\16&#45380;%20&#50868;&#50689;&#50948;&#50896;&#54924;\16&#45380;%203&#52264;%20&#50868;&#50689;&#50948;&#50896;&#54924;\&#49324;&#50629;&#54217;&#44032;%20&#50641;&#49472;&#51088;&#47308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68;&#50689;&#50948;&#50896;&#54924;&#44288;&#47144;\16&#45380;%20&#50868;&#50689;&#50948;&#50896;&#54924;\16&#45380;%203&#52264;%20&#50868;&#50689;&#50948;&#50896;&#54924;\&#49324;&#50629;&#54217;&#44032;%20&#50641;&#49472;&#51088;&#47308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68;&#50689;&#50948;&#50896;&#54924;&#44288;&#47144;\16&#45380;%20&#50868;&#50689;&#50948;&#50896;&#54924;\16&#45380;%203&#52264;%20&#50868;&#50689;&#50948;&#50896;&#54924;\&#49324;&#50629;&#54217;&#44032;%20&#50641;&#49472;&#51088;&#47308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68;&#50689;&#50948;&#50896;&#54924;&#44288;&#47144;\16&#45380;%20&#50868;&#50689;&#50948;&#50896;&#54924;\16&#45380;%203&#52264;%20&#50868;&#50689;&#50948;&#50896;&#54924;\&#49324;&#50629;&#54217;&#44032;%20&#50641;&#49472;&#51088;&#47308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68;&#50689;&#50948;&#50896;&#54924;&#44288;&#47144;\16&#45380;%20&#50868;&#50689;&#50948;&#50896;&#54924;\16&#45380;%203&#52264;%20&#50868;&#50689;&#50948;&#50896;&#54924;\&#49324;&#50629;&#54217;&#44032;%20&#50641;&#49472;&#51088;&#47308;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68;&#50689;&#50948;&#50896;&#54924;&#44288;&#47144;\16&#45380;%20&#50868;&#50689;&#50948;&#50896;&#54924;\16&#45380;%203&#52264;%20&#50868;&#50689;&#50948;&#50896;&#54924;\&#49324;&#50629;&#54217;&#44032;%20&#50641;&#49472;&#51088;&#47308;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68;&#50689;&#50948;&#50896;&#54924;&#44288;&#47144;\16&#45380;%20&#50868;&#50689;&#50948;&#50896;&#54924;\16&#45380;%203&#52264;%20&#50868;&#50689;&#50948;&#50896;&#54924;\&#49324;&#50629;&#54217;&#44032;%20&#50641;&#49472;&#51088;&#47308;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68;&#50689;&#50948;&#50896;&#54924;&#44288;&#47144;\16&#45380;%20&#50868;&#50689;&#50948;&#50896;&#54924;\16&#45380;%203&#52264;%20&#50868;&#50689;&#50948;&#50896;&#54924;\&#49324;&#50629;&#54217;&#44032;%20&#50641;&#49472;&#51088;&#47308;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68;&#50689;&#50948;&#50896;&#54924;&#44288;&#47144;\16&#45380;%20&#50868;&#50689;&#50948;&#50896;&#54924;\16&#45380;%203&#52264;%20&#50868;&#50689;&#50948;&#50896;&#54924;\&#49324;&#50629;&#54217;&#44032;%20&#50641;&#49472;&#51088;&#47308;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68;&#50689;&#50948;&#50896;&#54924;&#44288;&#47144;\16&#45380;%20&#50868;&#50689;&#50948;&#50896;&#54924;\16&#45380;%203&#52264;%20&#50868;&#50689;&#50948;&#50896;&#54924;\&#49324;&#50629;&#54217;&#44032;%20&#50641;&#49472;&#51088;&#47308;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68;&#50689;&#50948;&#50896;&#54924;&#44288;&#47144;\16&#45380;%20&#50868;&#50689;&#50948;&#50896;&#54924;\16&#45380;%203&#52264;%20&#50868;&#50689;&#50948;&#50896;&#54924;\&#49324;&#50629;&#54217;&#44032;%20&#50641;&#49472;&#51088;&#47308;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68;&#50689;&#50948;&#50896;&#54924;&#44288;&#47144;\16&#45380;%20&#50868;&#50689;&#50948;&#50896;&#54924;\16&#45380;%203&#52264;%20&#50868;&#50689;&#50948;&#50896;&#54924;\&#49324;&#50629;&#54217;&#44032;%20&#50641;&#49472;&#51088;&#47308;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68;&#50689;&#50948;&#50896;&#54924;&#44288;&#47144;\16&#45380;%20&#50868;&#50689;&#50948;&#50896;&#54924;\16&#45380;%203&#52264;%20&#50868;&#50689;&#50948;&#50896;&#54924;\&#49324;&#50629;&#54217;&#44032;%20&#50641;&#49472;&#51088;&#47308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의무교육사업!$B$1</c:f>
              <c:strCache>
                <c:ptCount val="1"/>
                <c:pt idx="0">
                  <c:v>계획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의무교육사업!$A$2:$A$9</c:f>
              <c:strCache>
                <c:ptCount val="8"/>
                <c:pt idx="0">
                  <c:v>약물오남용예방교육</c:v>
                </c:pt>
                <c:pt idx="1">
                  <c:v>성폭력 및 학대 예방교육</c:v>
                </c:pt>
                <c:pt idx="2">
                  <c:v>재난대비 안전교육</c:v>
                </c:pt>
                <c:pt idx="3">
                  <c:v>교통안전교육</c:v>
                </c:pt>
                <c:pt idx="4">
                  <c:v>실종유괴예방교육</c:v>
                </c:pt>
                <c:pt idx="5">
                  <c:v>아동인권교육</c:v>
                </c:pt>
                <c:pt idx="6">
                  <c:v>직원대상인권교육</c:v>
                </c:pt>
                <c:pt idx="7">
                  <c:v>개인정보보호법의무교육</c:v>
                </c:pt>
              </c:strCache>
            </c:strRef>
          </c:cat>
          <c:val>
            <c:numRef>
              <c:f>의무교육사업!$B$2:$B$9</c:f>
              <c:numCache>
                <c:formatCode>General</c:formatCode>
                <c:ptCount val="8"/>
                <c:pt idx="0">
                  <c:v>10</c:v>
                </c:pt>
                <c:pt idx="1">
                  <c:v>8</c:v>
                </c:pt>
                <c:pt idx="2">
                  <c:v>6</c:v>
                </c:pt>
                <c:pt idx="3">
                  <c:v>10</c:v>
                </c:pt>
                <c:pt idx="4">
                  <c:v>10</c:v>
                </c:pt>
                <c:pt idx="5">
                  <c:v>4</c:v>
                </c:pt>
                <c:pt idx="6">
                  <c:v>4</c:v>
                </c:pt>
                <c:pt idx="7">
                  <c:v>1</c:v>
                </c:pt>
              </c:numCache>
            </c:numRef>
          </c:val>
        </c:ser>
        <c:ser>
          <c:idx val="1"/>
          <c:order val="1"/>
          <c:tx>
            <c:strRef>
              <c:f>의무교육사업!$C$1</c:f>
              <c:strCache>
                <c:ptCount val="1"/>
                <c:pt idx="0">
                  <c:v>실행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의무교육사업!$A$2:$A$9</c:f>
              <c:strCache>
                <c:ptCount val="8"/>
                <c:pt idx="0">
                  <c:v>약물오남용예방교육</c:v>
                </c:pt>
                <c:pt idx="1">
                  <c:v>성폭력 및 학대 예방교육</c:v>
                </c:pt>
                <c:pt idx="2">
                  <c:v>재난대비 안전교육</c:v>
                </c:pt>
                <c:pt idx="3">
                  <c:v>교통안전교육</c:v>
                </c:pt>
                <c:pt idx="4">
                  <c:v>실종유괴예방교육</c:v>
                </c:pt>
                <c:pt idx="5">
                  <c:v>아동인권교육</c:v>
                </c:pt>
                <c:pt idx="6">
                  <c:v>직원대상인권교육</c:v>
                </c:pt>
                <c:pt idx="7">
                  <c:v>개인정보보호법의무교육</c:v>
                </c:pt>
              </c:strCache>
            </c:strRef>
          </c:cat>
          <c:val>
            <c:numRef>
              <c:f>의무교육사업!$C$2:$C$9</c:f>
              <c:numCache>
                <c:formatCode>General</c:formatCode>
                <c:ptCount val="8"/>
                <c:pt idx="0">
                  <c:v>5</c:v>
                </c:pt>
                <c:pt idx="1">
                  <c:v>4</c:v>
                </c:pt>
                <c:pt idx="2">
                  <c:v>4</c:v>
                </c:pt>
                <c:pt idx="3">
                  <c:v>3</c:v>
                </c:pt>
                <c:pt idx="4">
                  <c:v>5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</c:ser>
        <c:ser>
          <c:idx val="2"/>
          <c:order val="2"/>
          <c:tx>
            <c:strRef>
              <c:f>의무교육사업!$D$1</c:f>
              <c:strCache>
                <c:ptCount val="1"/>
                <c:pt idx="0">
                  <c:v>대비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의무교육사업!$A$2:$A$9</c:f>
              <c:strCache>
                <c:ptCount val="8"/>
                <c:pt idx="0">
                  <c:v>약물오남용예방교육</c:v>
                </c:pt>
                <c:pt idx="1">
                  <c:v>성폭력 및 학대 예방교육</c:v>
                </c:pt>
                <c:pt idx="2">
                  <c:v>재난대비 안전교육</c:v>
                </c:pt>
                <c:pt idx="3">
                  <c:v>교통안전교육</c:v>
                </c:pt>
                <c:pt idx="4">
                  <c:v>실종유괴예방교육</c:v>
                </c:pt>
                <c:pt idx="5">
                  <c:v>아동인권교육</c:v>
                </c:pt>
                <c:pt idx="6">
                  <c:v>직원대상인권교육</c:v>
                </c:pt>
                <c:pt idx="7">
                  <c:v>개인정보보호법의무교육</c:v>
                </c:pt>
              </c:strCache>
            </c:strRef>
          </c:cat>
          <c:val>
            <c:numRef>
              <c:f>의무교육사업!$D$2:$D$9</c:f>
              <c:numCache>
                <c:formatCode>0%</c:formatCode>
                <c:ptCount val="8"/>
                <c:pt idx="0">
                  <c:v>0.5</c:v>
                </c:pt>
                <c:pt idx="1">
                  <c:v>0.5</c:v>
                </c:pt>
                <c:pt idx="2">
                  <c:v>0.67</c:v>
                </c:pt>
                <c:pt idx="3">
                  <c:v>0.3</c:v>
                </c:pt>
                <c:pt idx="4">
                  <c:v>0.5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6957568"/>
        <c:axId val="76959104"/>
        <c:axId val="0"/>
      </c:bar3DChart>
      <c:catAx>
        <c:axId val="7695756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76959104"/>
        <c:crosses val="autoZero"/>
        <c:auto val="1"/>
        <c:lblAlgn val="ctr"/>
        <c:lblOffset val="100"/>
        <c:noMultiLvlLbl val="0"/>
      </c:catAx>
      <c:valAx>
        <c:axId val="76959104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769575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2121062992125984"/>
          <c:y val="5.0925925925925923E-2"/>
          <c:w val="0.69659645669291337"/>
          <c:h val="0.8562423447069116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아동관리생활관리!$B$31</c:f>
              <c:strCache>
                <c:ptCount val="1"/>
                <c:pt idx="0">
                  <c:v>계획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아동관리생활관리!$A$32:$A$39</c:f>
              <c:strCache>
                <c:ptCount val="8"/>
                <c:pt idx="0">
                  <c:v>피복관리</c:v>
                </c:pt>
                <c:pt idx="1">
                  <c:v>생활용품관리</c:v>
                </c:pt>
                <c:pt idx="2">
                  <c:v>환경개선</c:v>
                </c:pt>
                <c:pt idx="3">
                  <c:v>용돈관리</c:v>
                </c:pt>
                <c:pt idx="4">
                  <c:v>외출/외박관리</c:v>
                </c:pt>
                <c:pt idx="5">
                  <c:v>병원진료</c:v>
                </c:pt>
                <c:pt idx="6">
                  <c:v>건강검진</c:v>
                </c:pt>
                <c:pt idx="7">
                  <c:v>자치회활동</c:v>
                </c:pt>
              </c:strCache>
            </c:strRef>
          </c:cat>
          <c:val>
            <c:numRef>
              <c:f>아동관리생활관리!$B$32:$B$39</c:f>
              <c:numCache>
                <c:formatCode>General</c:formatCode>
                <c:ptCount val="8"/>
                <c:pt idx="0">
                  <c:v>192</c:v>
                </c:pt>
                <c:pt idx="1">
                  <c:v>72</c:v>
                </c:pt>
                <c:pt idx="2">
                  <c:v>48</c:v>
                </c:pt>
                <c:pt idx="3">
                  <c:v>48</c:v>
                </c:pt>
                <c:pt idx="4">
                  <c:v>36</c:v>
                </c:pt>
                <c:pt idx="5">
                  <c:v>0</c:v>
                </c:pt>
                <c:pt idx="6">
                  <c:v>1</c:v>
                </c:pt>
                <c:pt idx="7">
                  <c:v>30</c:v>
                </c:pt>
              </c:numCache>
            </c:numRef>
          </c:val>
        </c:ser>
        <c:ser>
          <c:idx val="1"/>
          <c:order val="1"/>
          <c:tx>
            <c:strRef>
              <c:f>아동관리생활관리!$C$31</c:f>
              <c:strCache>
                <c:ptCount val="1"/>
                <c:pt idx="0">
                  <c:v>실행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아동관리생활관리!$A$32:$A$39</c:f>
              <c:strCache>
                <c:ptCount val="8"/>
                <c:pt idx="0">
                  <c:v>피복관리</c:v>
                </c:pt>
                <c:pt idx="1">
                  <c:v>생활용품관리</c:v>
                </c:pt>
                <c:pt idx="2">
                  <c:v>환경개선</c:v>
                </c:pt>
                <c:pt idx="3">
                  <c:v>용돈관리</c:v>
                </c:pt>
                <c:pt idx="4">
                  <c:v>외출/외박관리</c:v>
                </c:pt>
                <c:pt idx="5">
                  <c:v>병원진료</c:v>
                </c:pt>
                <c:pt idx="6">
                  <c:v>건강검진</c:v>
                </c:pt>
                <c:pt idx="7">
                  <c:v>자치회활동</c:v>
                </c:pt>
              </c:strCache>
            </c:strRef>
          </c:cat>
          <c:val>
            <c:numRef>
              <c:f>아동관리생활관리!$C$32:$C$39</c:f>
              <c:numCache>
                <c:formatCode>General</c:formatCode>
                <c:ptCount val="8"/>
                <c:pt idx="0">
                  <c:v>96</c:v>
                </c:pt>
                <c:pt idx="1">
                  <c:v>36</c:v>
                </c:pt>
                <c:pt idx="2">
                  <c:v>24</c:v>
                </c:pt>
                <c:pt idx="3">
                  <c:v>24</c:v>
                </c:pt>
                <c:pt idx="4">
                  <c:v>18</c:v>
                </c:pt>
                <c:pt idx="5">
                  <c:v>108</c:v>
                </c:pt>
                <c:pt idx="6">
                  <c:v>1</c:v>
                </c:pt>
                <c:pt idx="7">
                  <c:v>12</c:v>
                </c:pt>
              </c:numCache>
            </c:numRef>
          </c:val>
        </c:ser>
        <c:ser>
          <c:idx val="2"/>
          <c:order val="2"/>
          <c:tx>
            <c:strRef>
              <c:f>아동관리생활관리!$D$31</c:f>
              <c:strCache>
                <c:ptCount val="1"/>
                <c:pt idx="0">
                  <c:v>대비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아동관리생활관리!$A$32:$A$39</c:f>
              <c:strCache>
                <c:ptCount val="8"/>
                <c:pt idx="0">
                  <c:v>피복관리</c:v>
                </c:pt>
                <c:pt idx="1">
                  <c:v>생활용품관리</c:v>
                </c:pt>
                <c:pt idx="2">
                  <c:v>환경개선</c:v>
                </c:pt>
                <c:pt idx="3">
                  <c:v>용돈관리</c:v>
                </c:pt>
                <c:pt idx="4">
                  <c:v>외출/외박관리</c:v>
                </c:pt>
                <c:pt idx="5">
                  <c:v>병원진료</c:v>
                </c:pt>
                <c:pt idx="6">
                  <c:v>건강검진</c:v>
                </c:pt>
                <c:pt idx="7">
                  <c:v>자치회활동</c:v>
                </c:pt>
              </c:strCache>
            </c:strRef>
          </c:cat>
          <c:val>
            <c:numRef>
              <c:f>아동관리생활관리!$D$32:$D$39</c:f>
              <c:numCache>
                <c:formatCode>General</c:formatCode>
                <c:ptCount val="8"/>
                <c:pt idx="0">
                  <c:v>50</c:v>
                </c:pt>
                <c:pt idx="1">
                  <c:v>50</c:v>
                </c:pt>
                <c:pt idx="2">
                  <c:v>50</c:v>
                </c:pt>
                <c:pt idx="3">
                  <c:v>50</c:v>
                </c:pt>
                <c:pt idx="4">
                  <c:v>50</c:v>
                </c:pt>
                <c:pt idx="5">
                  <c:v>108</c:v>
                </c:pt>
                <c:pt idx="6">
                  <c:v>100</c:v>
                </c:pt>
                <c:pt idx="7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7033856"/>
        <c:axId val="77035392"/>
      </c:barChart>
      <c:catAx>
        <c:axId val="77033856"/>
        <c:scaling>
          <c:orientation val="minMax"/>
        </c:scaling>
        <c:delete val="0"/>
        <c:axPos val="l"/>
        <c:majorTickMark val="out"/>
        <c:minorTickMark val="none"/>
        <c:tickLblPos val="nextTo"/>
        <c:crossAx val="77035392"/>
        <c:crosses val="autoZero"/>
        <c:auto val="1"/>
        <c:lblAlgn val="ctr"/>
        <c:lblOffset val="100"/>
        <c:noMultiLvlLbl val="0"/>
      </c:catAx>
      <c:valAx>
        <c:axId val="7703539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7703385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상담및치료사업!$B$1</c:f>
              <c:strCache>
                <c:ptCount val="1"/>
                <c:pt idx="0">
                  <c:v>계획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상담및치료사업!$A$2:$A$17</c:f>
              <c:strCache>
                <c:ptCount val="16"/>
                <c:pt idx="0">
                  <c:v>원가정 복귀</c:v>
                </c:pt>
                <c:pt idx="1">
                  <c:v>초기적응 프로그램</c:v>
                </c:pt>
                <c:pt idx="2">
                  <c:v>입소상담</c:v>
                </c:pt>
                <c:pt idx="3">
                  <c:v>개별상담</c:v>
                </c:pt>
                <c:pt idx="4">
                  <c:v>종합심리검사</c:v>
                </c:pt>
                <c:pt idx="5">
                  <c:v>연고자,가족상담</c:v>
                </c:pt>
                <c:pt idx="6">
                  <c:v>퇴소상담</c:v>
                </c:pt>
                <c:pt idx="7">
                  <c:v>미술치료</c:v>
                </c:pt>
                <c:pt idx="8">
                  <c:v>모래놀이치료</c:v>
                </c:pt>
                <c:pt idx="9">
                  <c:v>독서치료</c:v>
                </c:pt>
                <c:pt idx="10">
                  <c:v>음악치료</c:v>
                </c:pt>
                <c:pt idx="11">
                  <c:v>예술치료</c:v>
                </c:pt>
                <c:pt idx="12">
                  <c:v>인지치료</c:v>
                </c:pt>
                <c:pt idx="13">
                  <c:v>치료사간담회</c:v>
                </c:pt>
                <c:pt idx="14">
                  <c:v>사례회의</c:v>
                </c:pt>
                <c:pt idx="15">
                  <c:v>전문가 슈퍼비젼</c:v>
                </c:pt>
              </c:strCache>
            </c:strRef>
          </c:cat>
          <c:val>
            <c:numRef>
              <c:f>상담및치료사업!$B$2:$B$17</c:f>
              <c:numCache>
                <c:formatCode>General</c:formatCode>
                <c:ptCount val="16"/>
                <c:pt idx="0">
                  <c:v>4</c:v>
                </c:pt>
                <c:pt idx="1">
                  <c:v>12</c:v>
                </c:pt>
                <c:pt idx="2">
                  <c:v>24</c:v>
                </c:pt>
                <c:pt idx="3">
                  <c:v>180</c:v>
                </c:pt>
                <c:pt idx="4">
                  <c:v>4</c:v>
                </c:pt>
                <c:pt idx="5">
                  <c:v>24</c:v>
                </c:pt>
                <c:pt idx="6">
                  <c:v>12</c:v>
                </c:pt>
                <c:pt idx="7">
                  <c:v>30</c:v>
                </c:pt>
                <c:pt idx="8">
                  <c:v>30</c:v>
                </c:pt>
                <c:pt idx="9">
                  <c:v>15</c:v>
                </c:pt>
                <c:pt idx="10">
                  <c:v>15</c:v>
                </c:pt>
                <c:pt idx="11">
                  <c:v>30</c:v>
                </c:pt>
                <c:pt idx="12">
                  <c:v>30</c:v>
                </c:pt>
                <c:pt idx="13">
                  <c:v>2</c:v>
                </c:pt>
                <c:pt idx="14">
                  <c:v>10</c:v>
                </c:pt>
                <c:pt idx="15">
                  <c:v>2</c:v>
                </c:pt>
              </c:numCache>
            </c:numRef>
          </c:val>
        </c:ser>
        <c:ser>
          <c:idx val="1"/>
          <c:order val="1"/>
          <c:tx>
            <c:strRef>
              <c:f>상담및치료사업!$C$1</c:f>
              <c:strCache>
                <c:ptCount val="1"/>
                <c:pt idx="0">
                  <c:v>실행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상담및치료사업!$A$2:$A$17</c:f>
              <c:strCache>
                <c:ptCount val="16"/>
                <c:pt idx="0">
                  <c:v>원가정 복귀</c:v>
                </c:pt>
                <c:pt idx="1">
                  <c:v>초기적응 프로그램</c:v>
                </c:pt>
                <c:pt idx="2">
                  <c:v>입소상담</c:v>
                </c:pt>
                <c:pt idx="3">
                  <c:v>개별상담</c:v>
                </c:pt>
                <c:pt idx="4">
                  <c:v>종합심리검사</c:v>
                </c:pt>
                <c:pt idx="5">
                  <c:v>연고자,가족상담</c:v>
                </c:pt>
                <c:pt idx="6">
                  <c:v>퇴소상담</c:v>
                </c:pt>
                <c:pt idx="7">
                  <c:v>미술치료</c:v>
                </c:pt>
                <c:pt idx="8">
                  <c:v>모래놀이치료</c:v>
                </c:pt>
                <c:pt idx="9">
                  <c:v>독서치료</c:v>
                </c:pt>
                <c:pt idx="10">
                  <c:v>음악치료</c:v>
                </c:pt>
                <c:pt idx="11">
                  <c:v>예술치료</c:v>
                </c:pt>
                <c:pt idx="12">
                  <c:v>인지치료</c:v>
                </c:pt>
                <c:pt idx="13">
                  <c:v>치료사간담회</c:v>
                </c:pt>
                <c:pt idx="14">
                  <c:v>사례회의</c:v>
                </c:pt>
                <c:pt idx="15">
                  <c:v>전문가 슈퍼비젼</c:v>
                </c:pt>
              </c:strCache>
            </c:strRef>
          </c:cat>
          <c:val>
            <c:numRef>
              <c:f>상담및치료사업!$C$2:$C$17</c:f>
              <c:numCache>
                <c:formatCode>General</c:formatCode>
                <c:ptCount val="16"/>
                <c:pt idx="0">
                  <c:v>5</c:v>
                </c:pt>
                <c:pt idx="1">
                  <c:v>5</c:v>
                </c:pt>
                <c:pt idx="2">
                  <c:v>8</c:v>
                </c:pt>
                <c:pt idx="3">
                  <c:v>102</c:v>
                </c:pt>
                <c:pt idx="4">
                  <c:v>0</c:v>
                </c:pt>
                <c:pt idx="5">
                  <c:v>16</c:v>
                </c:pt>
                <c:pt idx="6">
                  <c:v>5</c:v>
                </c:pt>
                <c:pt idx="7">
                  <c:v>9</c:v>
                </c:pt>
                <c:pt idx="8">
                  <c:v>17</c:v>
                </c:pt>
                <c:pt idx="9">
                  <c:v>12</c:v>
                </c:pt>
                <c:pt idx="10">
                  <c:v>0</c:v>
                </c:pt>
                <c:pt idx="11">
                  <c:v>12</c:v>
                </c:pt>
                <c:pt idx="12">
                  <c:v>16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</c:numCache>
            </c:numRef>
          </c:val>
        </c:ser>
        <c:ser>
          <c:idx val="2"/>
          <c:order val="2"/>
          <c:tx>
            <c:strRef>
              <c:f>상담및치료사업!$D$1</c:f>
              <c:strCache>
                <c:ptCount val="1"/>
                <c:pt idx="0">
                  <c:v>대비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상담및치료사업!$A$2:$A$17</c:f>
              <c:strCache>
                <c:ptCount val="16"/>
                <c:pt idx="0">
                  <c:v>원가정 복귀</c:v>
                </c:pt>
                <c:pt idx="1">
                  <c:v>초기적응 프로그램</c:v>
                </c:pt>
                <c:pt idx="2">
                  <c:v>입소상담</c:v>
                </c:pt>
                <c:pt idx="3">
                  <c:v>개별상담</c:v>
                </c:pt>
                <c:pt idx="4">
                  <c:v>종합심리검사</c:v>
                </c:pt>
                <c:pt idx="5">
                  <c:v>연고자,가족상담</c:v>
                </c:pt>
                <c:pt idx="6">
                  <c:v>퇴소상담</c:v>
                </c:pt>
                <c:pt idx="7">
                  <c:v>미술치료</c:v>
                </c:pt>
                <c:pt idx="8">
                  <c:v>모래놀이치료</c:v>
                </c:pt>
                <c:pt idx="9">
                  <c:v>독서치료</c:v>
                </c:pt>
                <c:pt idx="10">
                  <c:v>음악치료</c:v>
                </c:pt>
                <c:pt idx="11">
                  <c:v>예술치료</c:v>
                </c:pt>
                <c:pt idx="12">
                  <c:v>인지치료</c:v>
                </c:pt>
                <c:pt idx="13">
                  <c:v>치료사간담회</c:v>
                </c:pt>
                <c:pt idx="14">
                  <c:v>사례회의</c:v>
                </c:pt>
                <c:pt idx="15">
                  <c:v>전문가 슈퍼비젼</c:v>
                </c:pt>
              </c:strCache>
            </c:strRef>
          </c:cat>
          <c:val>
            <c:numRef>
              <c:f>상담및치료사업!$D$2:$D$17</c:f>
              <c:numCache>
                <c:formatCode>General</c:formatCode>
                <c:ptCount val="16"/>
                <c:pt idx="0">
                  <c:v>125</c:v>
                </c:pt>
                <c:pt idx="1">
                  <c:v>43</c:v>
                </c:pt>
                <c:pt idx="2">
                  <c:v>33</c:v>
                </c:pt>
                <c:pt idx="3">
                  <c:v>57</c:v>
                </c:pt>
                <c:pt idx="4">
                  <c:v>0</c:v>
                </c:pt>
                <c:pt idx="5">
                  <c:v>67</c:v>
                </c:pt>
                <c:pt idx="6">
                  <c:v>42</c:v>
                </c:pt>
                <c:pt idx="7">
                  <c:v>30</c:v>
                </c:pt>
                <c:pt idx="8">
                  <c:v>57</c:v>
                </c:pt>
                <c:pt idx="9">
                  <c:v>80</c:v>
                </c:pt>
                <c:pt idx="10">
                  <c:v>0</c:v>
                </c:pt>
                <c:pt idx="11">
                  <c:v>40</c:v>
                </c:pt>
                <c:pt idx="12">
                  <c:v>53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9046912"/>
        <c:axId val="79052800"/>
      </c:barChart>
      <c:catAx>
        <c:axId val="7904691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79052800"/>
        <c:crosses val="autoZero"/>
        <c:auto val="1"/>
        <c:lblAlgn val="ctr"/>
        <c:lblOffset val="100"/>
        <c:noMultiLvlLbl val="0"/>
      </c:catAx>
      <c:valAx>
        <c:axId val="79052800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7904691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499128526902888"/>
          <c:y val="0"/>
          <c:w val="0.8364345472440945"/>
          <c:h val="0.9000806886256327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맞춤형학습!$B$1</c:f>
              <c:strCache>
                <c:ptCount val="1"/>
                <c:pt idx="0">
                  <c:v>계획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맞춤형학습!$A$2:$A$5</c:f>
              <c:strCache>
                <c:ptCount val="4"/>
                <c:pt idx="0">
                  <c:v>야간학습</c:v>
                </c:pt>
                <c:pt idx="1">
                  <c:v>방송통신고</c:v>
                </c:pt>
                <c:pt idx="2">
                  <c:v>맞춤 학습(씽크빅)</c:v>
                </c:pt>
                <c:pt idx="3">
                  <c:v>교양학습</c:v>
                </c:pt>
              </c:strCache>
            </c:strRef>
          </c:cat>
          <c:val>
            <c:numRef>
              <c:f>맞춤형학습!$B$2:$B$5</c:f>
              <c:numCache>
                <c:formatCode>General</c:formatCode>
                <c:ptCount val="4"/>
                <c:pt idx="0">
                  <c:v>30</c:v>
                </c:pt>
                <c:pt idx="1">
                  <c:v>24</c:v>
                </c:pt>
                <c:pt idx="2">
                  <c:v>48</c:v>
                </c:pt>
                <c:pt idx="3">
                  <c:v>240</c:v>
                </c:pt>
              </c:numCache>
            </c:numRef>
          </c:val>
        </c:ser>
        <c:ser>
          <c:idx val="1"/>
          <c:order val="1"/>
          <c:tx>
            <c:strRef>
              <c:f>맞춤형학습!$C$1</c:f>
              <c:strCache>
                <c:ptCount val="1"/>
                <c:pt idx="0">
                  <c:v>실행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맞춤형학습!$A$2:$A$5</c:f>
              <c:strCache>
                <c:ptCount val="4"/>
                <c:pt idx="0">
                  <c:v>야간학습</c:v>
                </c:pt>
                <c:pt idx="1">
                  <c:v>방송통신고</c:v>
                </c:pt>
                <c:pt idx="2">
                  <c:v>맞춤 학습(씽크빅)</c:v>
                </c:pt>
                <c:pt idx="3">
                  <c:v>교양학습</c:v>
                </c:pt>
              </c:strCache>
            </c:strRef>
          </c:cat>
          <c:val>
            <c:numRef>
              <c:f>맞춤형학습!$C$2:$C$5</c:f>
              <c:numCache>
                <c:formatCode>General</c:formatCode>
                <c:ptCount val="4"/>
                <c:pt idx="0">
                  <c:v>19</c:v>
                </c:pt>
                <c:pt idx="1">
                  <c:v>10</c:v>
                </c:pt>
                <c:pt idx="2">
                  <c:v>24</c:v>
                </c:pt>
                <c:pt idx="3">
                  <c:v>130</c:v>
                </c:pt>
              </c:numCache>
            </c:numRef>
          </c:val>
        </c:ser>
        <c:ser>
          <c:idx val="2"/>
          <c:order val="2"/>
          <c:tx>
            <c:strRef>
              <c:f>맞춤형학습!$D$1</c:f>
              <c:strCache>
                <c:ptCount val="1"/>
                <c:pt idx="0">
                  <c:v>대비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맞춤형학습!$A$2:$A$5</c:f>
              <c:strCache>
                <c:ptCount val="4"/>
                <c:pt idx="0">
                  <c:v>야간학습</c:v>
                </c:pt>
                <c:pt idx="1">
                  <c:v>방송통신고</c:v>
                </c:pt>
                <c:pt idx="2">
                  <c:v>맞춤 학습(씽크빅)</c:v>
                </c:pt>
                <c:pt idx="3">
                  <c:v>교양학습</c:v>
                </c:pt>
              </c:strCache>
            </c:strRef>
          </c:cat>
          <c:val>
            <c:numRef>
              <c:f>맞춤형학습!$D$2:$D$5</c:f>
              <c:numCache>
                <c:formatCode>General</c:formatCode>
                <c:ptCount val="4"/>
                <c:pt idx="0">
                  <c:v>63</c:v>
                </c:pt>
                <c:pt idx="1">
                  <c:v>42</c:v>
                </c:pt>
                <c:pt idx="2">
                  <c:v>50</c:v>
                </c:pt>
                <c:pt idx="3">
                  <c:v>54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8843904"/>
        <c:axId val="78845440"/>
        <c:axId val="0"/>
      </c:bar3DChart>
      <c:catAx>
        <c:axId val="7884390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78845440"/>
        <c:crosses val="autoZero"/>
        <c:auto val="1"/>
        <c:lblAlgn val="ctr"/>
        <c:lblOffset val="100"/>
        <c:noMultiLvlLbl val="0"/>
      </c:catAx>
      <c:valAx>
        <c:axId val="78845440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7884390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정서및사회적응!$B$1</c:f>
              <c:strCache>
                <c:ptCount val="1"/>
                <c:pt idx="0">
                  <c:v>계획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정서및사회적응!$A$2:$A$8</c:f>
              <c:strCache>
                <c:ptCount val="7"/>
                <c:pt idx="0">
                  <c:v>오락활동</c:v>
                </c:pt>
                <c:pt idx="1">
                  <c:v>생일잔치</c:v>
                </c:pt>
                <c:pt idx="2">
                  <c:v>CA활동</c:v>
                </c:pt>
                <c:pt idx="3">
                  <c:v>자원봉사활동</c:v>
                </c:pt>
                <c:pt idx="4">
                  <c:v>체육활동</c:v>
                </c:pt>
                <c:pt idx="5">
                  <c:v>캠프</c:v>
                </c:pt>
                <c:pt idx="6">
                  <c:v>체험활동</c:v>
                </c:pt>
              </c:strCache>
            </c:strRef>
          </c:cat>
          <c:val>
            <c:numRef>
              <c:f>정서및사회적응!$B$2:$B$8</c:f>
              <c:numCache>
                <c:formatCode>General</c:formatCode>
                <c:ptCount val="7"/>
                <c:pt idx="0">
                  <c:v>48</c:v>
                </c:pt>
                <c:pt idx="1">
                  <c:v>12</c:v>
                </c:pt>
                <c:pt idx="2">
                  <c:v>28</c:v>
                </c:pt>
                <c:pt idx="3">
                  <c:v>30</c:v>
                </c:pt>
                <c:pt idx="4">
                  <c:v>192</c:v>
                </c:pt>
                <c:pt idx="5">
                  <c:v>60</c:v>
                </c:pt>
                <c:pt idx="6">
                  <c:v>40</c:v>
                </c:pt>
              </c:numCache>
            </c:numRef>
          </c:val>
        </c:ser>
        <c:ser>
          <c:idx val="1"/>
          <c:order val="1"/>
          <c:tx>
            <c:strRef>
              <c:f>정서및사회적응!$C$1</c:f>
              <c:strCache>
                <c:ptCount val="1"/>
                <c:pt idx="0">
                  <c:v>실행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정서및사회적응!$A$2:$A$8</c:f>
              <c:strCache>
                <c:ptCount val="7"/>
                <c:pt idx="0">
                  <c:v>오락활동</c:v>
                </c:pt>
                <c:pt idx="1">
                  <c:v>생일잔치</c:v>
                </c:pt>
                <c:pt idx="2">
                  <c:v>CA활동</c:v>
                </c:pt>
                <c:pt idx="3">
                  <c:v>자원봉사활동</c:v>
                </c:pt>
                <c:pt idx="4">
                  <c:v>체육활동</c:v>
                </c:pt>
                <c:pt idx="5">
                  <c:v>캠프</c:v>
                </c:pt>
                <c:pt idx="6">
                  <c:v>체험활동</c:v>
                </c:pt>
              </c:strCache>
            </c:strRef>
          </c:cat>
          <c:val>
            <c:numRef>
              <c:f>정서및사회적응!$C$2:$C$8</c:f>
              <c:numCache>
                <c:formatCode>General</c:formatCode>
                <c:ptCount val="7"/>
                <c:pt idx="0">
                  <c:v>24</c:v>
                </c:pt>
                <c:pt idx="1">
                  <c:v>4</c:v>
                </c:pt>
                <c:pt idx="2">
                  <c:v>15</c:v>
                </c:pt>
                <c:pt idx="3">
                  <c:v>15</c:v>
                </c:pt>
                <c:pt idx="4">
                  <c:v>96</c:v>
                </c:pt>
                <c:pt idx="5">
                  <c:v>27</c:v>
                </c:pt>
                <c:pt idx="6">
                  <c:v>0</c:v>
                </c:pt>
              </c:numCache>
            </c:numRef>
          </c:val>
        </c:ser>
        <c:ser>
          <c:idx val="2"/>
          <c:order val="2"/>
          <c:tx>
            <c:strRef>
              <c:f>정서및사회적응!$D$1</c:f>
              <c:strCache>
                <c:ptCount val="1"/>
                <c:pt idx="0">
                  <c:v>대비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정서및사회적응!$A$2:$A$8</c:f>
              <c:strCache>
                <c:ptCount val="7"/>
                <c:pt idx="0">
                  <c:v>오락활동</c:v>
                </c:pt>
                <c:pt idx="1">
                  <c:v>생일잔치</c:v>
                </c:pt>
                <c:pt idx="2">
                  <c:v>CA활동</c:v>
                </c:pt>
                <c:pt idx="3">
                  <c:v>자원봉사활동</c:v>
                </c:pt>
                <c:pt idx="4">
                  <c:v>체육활동</c:v>
                </c:pt>
                <c:pt idx="5">
                  <c:v>캠프</c:v>
                </c:pt>
                <c:pt idx="6">
                  <c:v>체험활동</c:v>
                </c:pt>
              </c:strCache>
            </c:strRef>
          </c:cat>
          <c:val>
            <c:numRef>
              <c:f>정서및사회적응!$D$2:$D$8</c:f>
              <c:numCache>
                <c:formatCode>General</c:formatCode>
                <c:ptCount val="7"/>
                <c:pt idx="0">
                  <c:v>50</c:v>
                </c:pt>
                <c:pt idx="1">
                  <c:v>25</c:v>
                </c:pt>
                <c:pt idx="2">
                  <c:v>54</c:v>
                </c:pt>
                <c:pt idx="3">
                  <c:v>50</c:v>
                </c:pt>
                <c:pt idx="4">
                  <c:v>50</c:v>
                </c:pt>
                <c:pt idx="5">
                  <c:v>45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8903552"/>
        <c:axId val="78913536"/>
        <c:axId val="0"/>
      </c:bar3DChart>
      <c:catAx>
        <c:axId val="789035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78913536"/>
        <c:crosses val="autoZero"/>
        <c:auto val="1"/>
        <c:lblAlgn val="ctr"/>
        <c:lblOffset val="100"/>
        <c:noMultiLvlLbl val="0"/>
      </c:catAx>
      <c:valAx>
        <c:axId val="7891353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7890355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'자립지원 (2)'!$A$2:$A$11</c:f>
              <c:strCache>
                <c:ptCount val="10"/>
                <c:pt idx="0">
                  <c:v>8대영역 자립수업</c:v>
                </c:pt>
                <c:pt idx="1">
                  <c:v>직업흥미적성검사</c:v>
                </c:pt>
                <c:pt idx="2">
                  <c:v>잡월드</c:v>
                </c:pt>
                <c:pt idx="3">
                  <c:v>위탁교육</c:v>
                </c:pt>
                <c:pt idx="4">
                  <c:v>취업,위탁아동 개별상담</c:v>
                </c:pt>
                <c:pt idx="5">
                  <c:v>직장방문</c:v>
                </c:pt>
                <c:pt idx="6">
                  <c:v>실무자역량강화</c:v>
                </c:pt>
                <c:pt idx="7">
                  <c:v>퇴소관리</c:v>
                </c:pt>
                <c:pt idx="8">
                  <c:v>사후관리 및 재취업</c:v>
                </c:pt>
                <c:pt idx="9">
                  <c:v>자립아동 물품구입지원</c:v>
                </c:pt>
              </c:strCache>
            </c:strRef>
          </c:cat>
          <c:val>
            <c:numRef>
              <c:f>'자립지원 (2)'!$B$2:$B$11</c:f>
              <c:numCache>
                <c:formatCode>General</c:formatCode>
                <c:ptCount val="10"/>
                <c:pt idx="0">
                  <c:v>88</c:v>
                </c:pt>
                <c:pt idx="1">
                  <c:v>20</c:v>
                </c:pt>
                <c:pt idx="2">
                  <c:v>20</c:v>
                </c:pt>
                <c:pt idx="3" formatCode="#,##0">
                  <c:v>1000</c:v>
                </c:pt>
                <c:pt idx="4">
                  <c:v>120</c:v>
                </c:pt>
                <c:pt idx="5">
                  <c:v>96</c:v>
                </c:pt>
                <c:pt idx="6">
                  <c:v>10</c:v>
                </c:pt>
                <c:pt idx="7">
                  <c:v>7</c:v>
                </c:pt>
                <c:pt idx="8">
                  <c:v>30</c:v>
                </c:pt>
                <c:pt idx="9">
                  <c:v>7</c:v>
                </c:pt>
              </c:numCache>
            </c:numRef>
          </c:val>
        </c:ser>
        <c:ser>
          <c:idx val="1"/>
          <c:order val="1"/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'자립지원 (2)'!$A$2:$A$11</c:f>
              <c:strCache>
                <c:ptCount val="10"/>
                <c:pt idx="0">
                  <c:v>8대영역 자립수업</c:v>
                </c:pt>
                <c:pt idx="1">
                  <c:v>직업흥미적성검사</c:v>
                </c:pt>
                <c:pt idx="2">
                  <c:v>잡월드</c:v>
                </c:pt>
                <c:pt idx="3">
                  <c:v>위탁교육</c:v>
                </c:pt>
                <c:pt idx="4">
                  <c:v>취업,위탁아동 개별상담</c:v>
                </c:pt>
                <c:pt idx="5">
                  <c:v>직장방문</c:v>
                </c:pt>
                <c:pt idx="6">
                  <c:v>실무자역량강화</c:v>
                </c:pt>
                <c:pt idx="7">
                  <c:v>퇴소관리</c:v>
                </c:pt>
                <c:pt idx="8">
                  <c:v>사후관리 및 재취업</c:v>
                </c:pt>
                <c:pt idx="9">
                  <c:v>자립아동 물품구입지원</c:v>
                </c:pt>
              </c:strCache>
            </c:strRef>
          </c:cat>
          <c:val>
            <c:numRef>
              <c:f>'자립지원 (2)'!$C$2:$C$11</c:f>
              <c:numCache>
                <c:formatCode>General</c:formatCode>
                <c:ptCount val="10"/>
                <c:pt idx="0">
                  <c:v>44</c:v>
                </c:pt>
                <c:pt idx="1">
                  <c:v>0</c:v>
                </c:pt>
                <c:pt idx="2">
                  <c:v>0</c:v>
                </c:pt>
                <c:pt idx="3">
                  <c:v>320</c:v>
                </c:pt>
                <c:pt idx="4">
                  <c:v>47</c:v>
                </c:pt>
                <c:pt idx="5">
                  <c:v>11</c:v>
                </c:pt>
                <c:pt idx="6">
                  <c:v>0</c:v>
                </c:pt>
                <c:pt idx="7">
                  <c:v>7</c:v>
                </c:pt>
                <c:pt idx="8">
                  <c:v>10</c:v>
                </c:pt>
                <c:pt idx="9">
                  <c:v>0</c:v>
                </c:pt>
              </c:numCache>
            </c:numRef>
          </c:val>
        </c:ser>
        <c:ser>
          <c:idx val="2"/>
          <c:order val="2"/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'자립지원 (2)'!$A$2:$A$11</c:f>
              <c:strCache>
                <c:ptCount val="10"/>
                <c:pt idx="0">
                  <c:v>8대영역 자립수업</c:v>
                </c:pt>
                <c:pt idx="1">
                  <c:v>직업흥미적성검사</c:v>
                </c:pt>
                <c:pt idx="2">
                  <c:v>잡월드</c:v>
                </c:pt>
                <c:pt idx="3">
                  <c:v>위탁교육</c:v>
                </c:pt>
                <c:pt idx="4">
                  <c:v>취업,위탁아동 개별상담</c:v>
                </c:pt>
                <c:pt idx="5">
                  <c:v>직장방문</c:v>
                </c:pt>
                <c:pt idx="6">
                  <c:v>실무자역량강화</c:v>
                </c:pt>
                <c:pt idx="7">
                  <c:v>퇴소관리</c:v>
                </c:pt>
                <c:pt idx="8">
                  <c:v>사후관리 및 재취업</c:v>
                </c:pt>
                <c:pt idx="9">
                  <c:v>자립아동 물품구입지원</c:v>
                </c:pt>
              </c:strCache>
            </c:strRef>
          </c:cat>
          <c:val>
            <c:numRef>
              <c:f>'자립지원 (2)'!$D$2:$D$11</c:f>
              <c:numCache>
                <c:formatCode>General</c:formatCode>
                <c:ptCount val="10"/>
                <c:pt idx="0">
                  <c:v>50</c:v>
                </c:pt>
                <c:pt idx="1">
                  <c:v>0</c:v>
                </c:pt>
                <c:pt idx="2">
                  <c:v>0</c:v>
                </c:pt>
                <c:pt idx="3">
                  <c:v>32</c:v>
                </c:pt>
                <c:pt idx="4">
                  <c:v>39</c:v>
                </c:pt>
                <c:pt idx="5">
                  <c:v>11</c:v>
                </c:pt>
                <c:pt idx="6">
                  <c:v>0</c:v>
                </c:pt>
                <c:pt idx="7">
                  <c:v>100</c:v>
                </c:pt>
                <c:pt idx="8">
                  <c:v>33</c:v>
                </c:pt>
                <c:pt idx="9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3033600"/>
        <c:axId val="73226496"/>
      </c:barChart>
      <c:catAx>
        <c:axId val="73033600"/>
        <c:scaling>
          <c:orientation val="minMax"/>
        </c:scaling>
        <c:delete val="0"/>
        <c:axPos val="l"/>
        <c:majorTickMark val="out"/>
        <c:minorTickMark val="none"/>
        <c:tickLblPos val="nextTo"/>
        <c:crossAx val="73226496"/>
        <c:crosses val="autoZero"/>
        <c:auto val="1"/>
        <c:lblAlgn val="ctr"/>
        <c:lblOffset val="100"/>
        <c:noMultiLvlLbl val="0"/>
      </c:catAx>
      <c:valAx>
        <c:axId val="7322649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7303360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특화프로그램!$B$1</c:f>
              <c:strCache>
                <c:ptCount val="1"/>
                <c:pt idx="0">
                  <c:v>계획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특화프로그램!$A$2:$A$8</c:f>
              <c:strCache>
                <c:ptCount val="7"/>
                <c:pt idx="0">
                  <c:v>기계가공</c:v>
                </c:pt>
                <c:pt idx="1">
                  <c:v>정보화</c:v>
                </c:pt>
                <c:pt idx="2">
                  <c:v>자격증 취득</c:v>
                </c:pt>
                <c:pt idx="3">
                  <c:v>요리</c:v>
                </c:pt>
                <c:pt idx="4">
                  <c:v>스피치</c:v>
                </c:pt>
                <c:pt idx="5">
                  <c:v>이미용</c:v>
                </c:pt>
                <c:pt idx="6">
                  <c:v>중국어</c:v>
                </c:pt>
              </c:strCache>
            </c:strRef>
          </c:cat>
          <c:val>
            <c:numRef>
              <c:f>특화프로그램!$B$2:$B$8</c:f>
              <c:numCache>
                <c:formatCode>General</c:formatCode>
                <c:ptCount val="7"/>
                <c:pt idx="0">
                  <c:v>108</c:v>
                </c:pt>
                <c:pt idx="1">
                  <c:v>264</c:v>
                </c:pt>
                <c:pt idx="2">
                  <c:v>12</c:v>
                </c:pt>
                <c:pt idx="3">
                  <c:v>180</c:v>
                </c:pt>
                <c:pt idx="4">
                  <c:v>180</c:v>
                </c:pt>
                <c:pt idx="5">
                  <c:v>180</c:v>
                </c:pt>
                <c:pt idx="6">
                  <c:v>180</c:v>
                </c:pt>
              </c:numCache>
            </c:numRef>
          </c:val>
        </c:ser>
        <c:ser>
          <c:idx val="1"/>
          <c:order val="1"/>
          <c:tx>
            <c:strRef>
              <c:f>특화프로그램!$C$1</c:f>
              <c:strCache>
                <c:ptCount val="1"/>
                <c:pt idx="0">
                  <c:v>실행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특화프로그램!$A$2:$A$8</c:f>
              <c:strCache>
                <c:ptCount val="7"/>
                <c:pt idx="0">
                  <c:v>기계가공</c:v>
                </c:pt>
                <c:pt idx="1">
                  <c:v>정보화</c:v>
                </c:pt>
                <c:pt idx="2">
                  <c:v>자격증 취득</c:v>
                </c:pt>
                <c:pt idx="3">
                  <c:v>요리</c:v>
                </c:pt>
                <c:pt idx="4">
                  <c:v>스피치</c:v>
                </c:pt>
                <c:pt idx="5">
                  <c:v>이미용</c:v>
                </c:pt>
                <c:pt idx="6">
                  <c:v>중국어</c:v>
                </c:pt>
              </c:strCache>
            </c:strRef>
          </c:cat>
          <c:val>
            <c:numRef>
              <c:f>특화프로그램!$C$2:$C$8</c:f>
              <c:numCache>
                <c:formatCode>General</c:formatCode>
                <c:ptCount val="7"/>
                <c:pt idx="0">
                  <c:v>78</c:v>
                </c:pt>
                <c:pt idx="1">
                  <c:v>118</c:v>
                </c:pt>
                <c:pt idx="2">
                  <c:v>9</c:v>
                </c:pt>
                <c:pt idx="3">
                  <c:v>110</c:v>
                </c:pt>
                <c:pt idx="4">
                  <c:v>110</c:v>
                </c:pt>
                <c:pt idx="5">
                  <c:v>112</c:v>
                </c:pt>
                <c:pt idx="6">
                  <c:v>102</c:v>
                </c:pt>
              </c:numCache>
            </c:numRef>
          </c:val>
        </c:ser>
        <c:ser>
          <c:idx val="2"/>
          <c:order val="2"/>
          <c:tx>
            <c:strRef>
              <c:f>특화프로그램!$D$1</c:f>
              <c:strCache>
                <c:ptCount val="1"/>
                <c:pt idx="0">
                  <c:v>대비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특화프로그램!$A$2:$A$8</c:f>
              <c:strCache>
                <c:ptCount val="7"/>
                <c:pt idx="0">
                  <c:v>기계가공</c:v>
                </c:pt>
                <c:pt idx="1">
                  <c:v>정보화</c:v>
                </c:pt>
                <c:pt idx="2">
                  <c:v>자격증 취득</c:v>
                </c:pt>
                <c:pt idx="3">
                  <c:v>요리</c:v>
                </c:pt>
                <c:pt idx="4">
                  <c:v>스피치</c:v>
                </c:pt>
                <c:pt idx="5">
                  <c:v>이미용</c:v>
                </c:pt>
                <c:pt idx="6">
                  <c:v>중국어</c:v>
                </c:pt>
              </c:strCache>
            </c:strRef>
          </c:cat>
          <c:val>
            <c:numRef>
              <c:f>특화프로그램!$D$2:$D$8</c:f>
              <c:numCache>
                <c:formatCode>General</c:formatCode>
                <c:ptCount val="7"/>
                <c:pt idx="0">
                  <c:v>72</c:v>
                </c:pt>
                <c:pt idx="1">
                  <c:v>44</c:v>
                </c:pt>
                <c:pt idx="2">
                  <c:v>75</c:v>
                </c:pt>
                <c:pt idx="3">
                  <c:v>61</c:v>
                </c:pt>
                <c:pt idx="4">
                  <c:v>61</c:v>
                </c:pt>
                <c:pt idx="5">
                  <c:v>62</c:v>
                </c:pt>
                <c:pt idx="6">
                  <c:v>56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8996992"/>
        <c:axId val="78998528"/>
      </c:barChart>
      <c:catAx>
        <c:axId val="78996992"/>
        <c:scaling>
          <c:orientation val="minMax"/>
        </c:scaling>
        <c:delete val="0"/>
        <c:axPos val="l"/>
        <c:majorTickMark val="out"/>
        <c:minorTickMark val="none"/>
        <c:tickLblPos val="nextTo"/>
        <c:crossAx val="78998528"/>
        <c:crosses val="autoZero"/>
        <c:auto val="1"/>
        <c:lblAlgn val="ctr"/>
        <c:lblOffset val="100"/>
        <c:noMultiLvlLbl val="0"/>
      </c:catAx>
      <c:valAx>
        <c:axId val="7899852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7899699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9401877307709415"/>
          <c:y val="3.6316472114137487E-2"/>
          <c:w val="0.4630773610925753"/>
          <c:h val="0.901279450963571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지역사회관계!$B$1</c:f>
              <c:strCache>
                <c:ptCount val="1"/>
                <c:pt idx="0">
                  <c:v>계획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지역사회관계!$A$2:$A$14</c:f>
              <c:strCache>
                <c:ptCount val="13"/>
                <c:pt idx="0">
                  <c:v>후원자모집</c:v>
                </c:pt>
                <c:pt idx="1">
                  <c:v>후원자관리 및 홍보</c:v>
                </c:pt>
                <c:pt idx="2">
                  <c:v>디딤씨앗통장(CDA)</c:v>
                </c:pt>
                <c:pt idx="3">
                  <c:v>봉사자 교육</c:v>
                </c:pt>
                <c:pt idx="4">
                  <c:v>봉사자 격려행사</c:v>
                </c:pt>
                <c:pt idx="5">
                  <c:v>봉사자실 운영</c:v>
                </c:pt>
                <c:pt idx="6">
                  <c:v>외부자원개발</c:v>
                </c:pt>
                <c:pt idx="7">
                  <c:v>팜플렛 및 게시판 제작</c:v>
                </c:pt>
                <c:pt idx="8">
                  <c:v>홈페이지 유지 관리</c:v>
                </c:pt>
                <c:pt idx="9">
                  <c:v>각종 기획사업 배너 및 안내지 제작</c:v>
                </c:pt>
                <c:pt idx="10">
                  <c:v>기관 홍보 및 방문관리</c:v>
                </c:pt>
                <c:pt idx="11">
                  <c:v>인식개선</c:v>
                </c:pt>
                <c:pt idx="12">
                  <c:v>기능보강사업</c:v>
                </c:pt>
              </c:strCache>
            </c:strRef>
          </c:cat>
          <c:val>
            <c:numRef>
              <c:f>지역사회관계!$B$2:$B$14</c:f>
              <c:numCache>
                <c:formatCode>General</c:formatCode>
                <c:ptCount val="13"/>
                <c:pt idx="0">
                  <c:v>12</c:v>
                </c:pt>
                <c:pt idx="1">
                  <c:v>80</c:v>
                </c:pt>
                <c:pt idx="2">
                  <c:v>132</c:v>
                </c:pt>
                <c:pt idx="3">
                  <c:v>2</c:v>
                </c:pt>
                <c:pt idx="4">
                  <c:v>1</c:v>
                </c:pt>
                <c:pt idx="5">
                  <c:v>0</c:v>
                </c:pt>
                <c:pt idx="6">
                  <c:v>4</c:v>
                </c:pt>
                <c:pt idx="7">
                  <c:v>1</c:v>
                </c:pt>
                <c:pt idx="8">
                  <c:v>12</c:v>
                </c:pt>
                <c:pt idx="9">
                  <c:v>5</c:v>
                </c:pt>
                <c:pt idx="10">
                  <c:v>60</c:v>
                </c:pt>
                <c:pt idx="11">
                  <c:v>1</c:v>
                </c:pt>
                <c:pt idx="12">
                  <c:v>2</c:v>
                </c:pt>
              </c:numCache>
            </c:numRef>
          </c:val>
        </c:ser>
        <c:ser>
          <c:idx val="1"/>
          <c:order val="1"/>
          <c:tx>
            <c:strRef>
              <c:f>지역사회관계!$C$1</c:f>
              <c:strCache>
                <c:ptCount val="1"/>
                <c:pt idx="0">
                  <c:v>실행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지역사회관계!$A$2:$A$14</c:f>
              <c:strCache>
                <c:ptCount val="13"/>
                <c:pt idx="0">
                  <c:v>후원자모집</c:v>
                </c:pt>
                <c:pt idx="1">
                  <c:v>후원자관리 및 홍보</c:v>
                </c:pt>
                <c:pt idx="2">
                  <c:v>디딤씨앗통장(CDA)</c:v>
                </c:pt>
                <c:pt idx="3">
                  <c:v>봉사자 교육</c:v>
                </c:pt>
                <c:pt idx="4">
                  <c:v>봉사자 격려행사</c:v>
                </c:pt>
                <c:pt idx="5">
                  <c:v>봉사자실 운영</c:v>
                </c:pt>
                <c:pt idx="6">
                  <c:v>외부자원개발</c:v>
                </c:pt>
                <c:pt idx="7">
                  <c:v>팜플렛 및 게시판 제작</c:v>
                </c:pt>
                <c:pt idx="8">
                  <c:v>홈페이지 유지 관리</c:v>
                </c:pt>
                <c:pt idx="9">
                  <c:v>각종 기획사업 배너 및 안내지 제작</c:v>
                </c:pt>
                <c:pt idx="10">
                  <c:v>기관 홍보 및 방문관리</c:v>
                </c:pt>
                <c:pt idx="11">
                  <c:v>인식개선</c:v>
                </c:pt>
                <c:pt idx="12">
                  <c:v>기능보강사업</c:v>
                </c:pt>
              </c:strCache>
            </c:strRef>
          </c:cat>
          <c:val>
            <c:numRef>
              <c:f>지역사회관계!$C$2:$C$14</c:f>
              <c:numCache>
                <c:formatCode>General</c:formatCode>
                <c:ptCount val="13"/>
                <c:pt idx="0">
                  <c:v>9</c:v>
                </c:pt>
                <c:pt idx="1">
                  <c:v>45</c:v>
                </c:pt>
                <c:pt idx="2">
                  <c:v>67</c:v>
                </c:pt>
                <c:pt idx="3">
                  <c:v>1</c:v>
                </c:pt>
                <c:pt idx="4">
                  <c:v>0</c:v>
                </c:pt>
                <c:pt idx="5">
                  <c:v>4</c:v>
                </c:pt>
                <c:pt idx="6">
                  <c:v>2</c:v>
                </c:pt>
                <c:pt idx="7">
                  <c:v>1</c:v>
                </c:pt>
                <c:pt idx="8">
                  <c:v>6</c:v>
                </c:pt>
                <c:pt idx="9">
                  <c:v>1</c:v>
                </c:pt>
                <c:pt idx="10">
                  <c:v>30</c:v>
                </c:pt>
                <c:pt idx="11">
                  <c:v>1</c:v>
                </c:pt>
                <c:pt idx="12">
                  <c:v>0</c:v>
                </c:pt>
              </c:numCache>
            </c:numRef>
          </c:val>
        </c:ser>
        <c:ser>
          <c:idx val="2"/>
          <c:order val="2"/>
          <c:tx>
            <c:strRef>
              <c:f>지역사회관계!$D$1</c:f>
              <c:strCache>
                <c:ptCount val="1"/>
                <c:pt idx="0">
                  <c:v>대비</c:v>
                </c:pt>
              </c:strCache>
            </c:strRef>
          </c:tx>
          <c:spPr>
            <a:solidFill>
              <a:srgbClr val="99FF66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지역사회관계!$A$2:$A$14</c:f>
              <c:strCache>
                <c:ptCount val="13"/>
                <c:pt idx="0">
                  <c:v>후원자모집</c:v>
                </c:pt>
                <c:pt idx="1">
                  <c:v>후원자관리 및 홍보</c:v>
                </c:pt>
                <c:pt idx="2">
                  <c:v>디딤씨앗통장(CDA)</c:v>
                </c:pt>
                <c:pt idx="3">
                  <c:v>봉사자 교육</c:v>
                </c:pt>
                <c:pt idx="4">
                  <c:v>봉사자 격려행사</c:v>
                </c:pt>
                <c:pt idx="5">
                  <c:v>봉사자실 운영</c:v>
                </c:pt>
                <c:pt idx="6">
                  <c:v>외부자원개발</c:v>
                </c:pt>
                <c:pt idx="7">
                  <c:v>팜플렛 및 게시판 제작</c:v>
                </c:pt>
                <c:pt idx="8">
                  <c:v>홈페이지 유지 관리</c:v>
                </c:pt>
                <c:pt idx="9">
                  <c:v>각종 기획사업 배너 및 안내지 제작</c:v>
                </c:pt>
                <c:pt idx="10">
                  <c:v>기관 홍보 및 방문관리</c:v>
                </c:pt>
                <c:pt idx="11">
                  <c:v>인식개선</c:v>
                </c:pt>
                <c:pt idx="12">
                  <c:v>기능보강사업</c:v>
                </c:pt>
              </c:strCache>
            </c:strRef>
          </c:cat>
          <c:val>
            <c:numRef>
              <c:f>지역사회관계!$D$2:$D$14</c:f>
              <c:numCache>
                <c:formatCode>General</c:formatCode>
                <c:ptCount val="13"/>
                <c:pt idx="0">
                  <c:v>75</c:v>
                </c:pt>
                <c:pt idx="1">
                  <c:v>56</c:v>
                </c:pt>
                <c:pt idx="2">
                  <c:v>51</c:v>
                </c:pt>
                <c:pt idx="3">
                  <c:v>50</c:v>
                </c:pt>
                <c:pt idx="4">
                  <c:v>0</c:v>
                </c:pt>
                <c:pt idx="5">
                  <c:v>4</c:v>
                </c:pt>
                <c:pt idx="6">
                  <c:v>50</c:v>
                </c:pt>
                <c:pt idx="7">
                  <c:v>100</c:v>
                </c:pt>
                <c:pt idx="8">
                  <c:v>50</c:v>
                </c:pt>
                <c:pt idx="9">
                  <c:v>20</c:v>
                </c:pt>
                <c:pt idx="10">
                  <c:v>50</c:v>
                </c:pt>
                <c:pt idx="11">
                  <c:v>100</c:v>
                </c:pt>
                <c:pt idx="1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9108736"/>
        <c:axId val="79135104"/>
      </c:barChart>
      <c:catAx>
        <c:axId val="79108736"/>
        <c:scaling>
          <c:orientation val="minMax"/>
        </c:scaling>
        <c:delete val="0"/>
        <c:axPos val="l"/>
        <c:majorTickMark val="out"/>
        <c:minorTickMark val="none"/>
        <c:tickLblPos val="nextTo"/>
        <c:crossAx val="79135104"/>
        <c:crosses val="autoZero"/>
        <c:auto val="1"/>
        <c:lblAlgn val="ctr"/>
        <c:lblOffset val="100"/>
        <c:noMultiLvlLbl val="0"/>
      </c:catAx>
      <c:valAx>
        <c:axId val="79135104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7910873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인적자원관리!$B$1</c:f>
              <c:strCache>
                <c:ptCount val="1"/>
                <c:pt idx="0">
                  <c:v>계획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인적자원관리!$A$2:$A$6</c:f>
              <c:strCache>
                <c:ptCount val="5"/>
                <c:pt idx="0">
                  <c:v>직원교육</c:v>
                </c:pt>
                <c:pt idx="1">
                  <c:v>신입직원교육</c:v>
                </c:pt>
                <c:pt idx="2">
                  <c:v>프로그램 기획회의</c:v>
                </c:pt>
                <c:pt idx="3">
                  <c:v>직원인사 평가</c:v>
                </c:pt>
                <c:pt idx="4">
                  <c:v>직원고충처리</c:v>
                </c:pt>
              </c:strCache>
            </c:strRef>
          </c:cat>
          <c:val>
            <c:numRef>
              <c:f>인적자원관리!$B$2:$B$6</c:f>
              <c:numCache>
                <c:formatCode>General</c:formatCode>
                <c:ptCount val="5"/>
                <c:pt idx="0">
                  <c:v>340</c:v>
                </c:pt>
                <c:pt idx="1">
                  <c:v>0</c:v>
                </c:pt>
                <c:pt idx="2">
                  <c:v>12</c:v>
                </c:pt>
                <c:pt idx="3">
                  <c:v>1</c:v>
                </c:pt>
                <c:pt idx="4">
                  <c:v>0</c:v>
                </c:pt>
              </c:numCache>
            </c:numRef>
          </c:val>
        </c:ser>
        <c:ser>
          <c:idx val="1"/>
          <c:order val="1"/>
          <c:tx>
            <c:strRef>
              <c:f>인적자원관리!$C$1</c:f>
              <c:strCache>
                <c:ptCount val="1"/>
                <c:pt idx="0">
                  <c:v>실행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인적자원관리!$A$2:$A$6</c:f>
              <c:strCache>
                <c:ptCount val="5"/>
                <c:pt idx="0">
                  <c:v>직원교육</c:v>
                </c:pt>
                <c:pt idx="1">
                  <c:v>신입직원교육</c:v>
                </c:pt>
                <c:pt idx="2">
                  <c:v>프로그램 기획회의</c:v>
                </c:pt>
                <c:pt idx="3">
                  <c:v>직원인사 평가</c:v>
                </c:pt>
                <c:pt idx="4">
                  <c:v>직원고충처리</c:v>
                </c:pt>
              </c:strCache>
            </c:strRef>
          </c:cat>
          <c:val>
            <c:numRef>
              <c:f>인적자원관리!$C$2:$C$6</c:f>
              <c:numCache>
                <c:formatCode>General</c:formatCode>
                <c:ptCount val="5"/>
                <c:pt idx="0">
                  <c:v>168</c:v>
                </c:pt>
                <c:pt idx="2">
                  <c:v>6</c:v>
                </c:pt>
                <c:pt idx="3">
                  <c:v>0</c:v>
                </c:pt>
              </c:numCache>
            </c:numRef>
          </c:val>
        </c:ser>
        <c:ser>
          <c:idx val="2"/>
          <c:order val="2"/>
          <c:tx>
            <c:strRef>
              <c:f>인적자원관리!$D$1</c:f>
              <c:strCache>
                <c:ptCount val="1"/>
                <c:pt idx="0">
                  <c:v>대비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인적자원관리!$A$2:$A$6</c:f>
              <c:strCache>
                <c:ptCount val="5"/>
                <c:pt idx="0">
                  <c:v>직원교육</c:v>
                </c:pt>
                <c:pt idx="1">
                  <c:v>신입직원교육</c:v>
                </c:pt>
                <c:pt idx="2">
                  <c:v>프로그램 기획회의</c:v>
                </c:pt>
                <c:pt idx="3">
                  <c:v>직원인사 평가</c:v>
                </c:pt>
                <c:pt idx="4">
                  <c:v>직원고충처리</c:v>
                </c:pt>
              </c:strCache>
            </c:strRef>
          </c:cat>
          <c:val>
            <c:numRef>
              <c:f>인적자원관리!$D$2:$D$6</c:f>
              <c:numCache>
                <c:formatCode>General</c:formatCode>
                <c:ptCount val="5"/>
                <c:pt idx="0">
                  <c:v>49</c:v>
                </c:pt>
                <c:pt idx="2">
                  <c:v>50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3837696"/>
        <c:axId val="83839232"/>
      </c:barChart>
      <c:catAx>
        <c:axId val="83837696"/>
        <c:scaling>
          <c:orientation val="minMax"/>
        </c:scaling>
        <c:delete val="0"/>
        <c:axPos val="l"/>
        <c:majorTickMark val="out"/>
        <c:minorTickMark val="none"/>
        <c:tickLblPos val="nextTo"/>
        <c:crossAx val="83839232"/>
        <c:crosses val="autoZero"/>
        <c:auto val="1"/>
        <c:lblAlgn val="ctr"/>
        <c:lblOffset val="100"/>
        <c:noMultiLvlLbl val="0"/>
      </c:catAx>
      <c:valAx>
        <c:axId val="8383923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8383769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재정및조직운영!$B$1</c:f>
              <c:strCache>
                <c:ptCount val="1"/>
                <c:pt idx="0">
                  <c:v>계획</c:v>
                </c:pt>
              </c:strCache>
            </c:strRef>
          </c:tx>
          <c:spPr>
            <a:solidFill>
              <a:srgbClr val="3366FF"/>
            </a:solidFill>
          </c:spPr>
          <c:invertIfNegative val="0"/>
          <c:dLbls>
            <c:txPr>
              <a:bodyPr/>
              <a:lstStyle/>
              <a:p>
                <a:pPr>
                  <a:defRPr sz="1400"/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재정및조직운영!$A$2:$A$5</c:f>
              <c:strCache>
                <c:ptCount val="4"/>
                <c:pt idx="0">
                  <c:v>법인 이사회</c:v>
                </c:pt>
                <c:pt idx="1">
                  <c:v>운영위원회</c:v>
                </c:pt>
                <c:pt idx="2">
                  <c:v>사업운영계획 수립</c:v>
                </c:pt>
                <c:pt idx="3">
                  <c:v>사업평가</c:v>
                </c:pt>
              </c:strCache>
            </c:strRef>
          </c:cat>
          <c:val>
            <c:numRef>
              <c:f>재정및조직운영!$B$2:$B$5</c:f>
              <c:numCache>
                <c:formatCode>General</c:formatCode>
                <c:ptCount val="4"/>
                <c:pt idx="0">
                  <c:v>4</c:v>
                </c:pt>
                <c:pt idx="1">
                  <c:v>4</c:v>
                </c:pt>
                <c:pt idx="2">
                  <c:v>1</c:v>
                </c:pt>
                <c:pt idx="3">
                  <c:v>4</c:v>
                </c:pt>
              </c:numCache>
            </c:numRef>
          </c:val>
        </c:ser>
        <c:ser>
          <c:idx val="1"/>
          <c:order val="1"/>
          <c:tx>
            <c:strRef>
              <c:f>재정및조직운영!$C$1</c:f>
              <c:strCache>
                <c:ptCount val="1"/>
                <c:pt idx="0">
                  <c:v>실행</c:v>
                </c:pt>
              </c:strCache>
            </c:strRef>
          </c:tx>
          <c:spPr>
            <a:solidFill>
              <a:srgbClr val="00FF00"/>
            </a:solidFill>
          </c:spPr>
          <c:invertIfNegative val="0"/>
          <c:dLbls>
            <c:txPr>
              <a:bodyPr/>
              <a:lstStyle/>
              <a:p>
                <a:pPr>
                  <a:defRPr sz="1400"/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재정및조직운영!$A$2:$A$5</c:f>
              <c:strCache>
                <c:ptCount val="4"/>
                <c:pt idx="0">
                  <c:v>법인 이사회</c:v>
                </c:pt>
                <c:pt idx="1">
                  <c:v>운영위원회</c:v>
                </c:pt>
                <c:pt idx="2">
                  <c:v>사업운영계획 수립</c:v>
                </c:pt>
                <c:pt idx="3">
                  <c:v>사업평가</c:v>
                </c:pt>
              </c:strCache>
            </c:strRef>
          </c:cat>
          <c:val>
            <c:numRef>
              <c:f>재정및조직운영!$C$2:$C$5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1</c:v>
                </c:pt>
                <c:pt idx="3">
                  <c:v>2</c:v>
                </c:pt>
              </c:numCache>
            </c:numRef>
          </c:val>
        </c:ser>
        <c:ser>
          <c:idx val="2"/>
          <c:order val="2"/>
          <c:tx>
            <c:strRef>
              <c:f>재정및조직운영!$D$1</c:f>
              <c:strCache>
                <c:ptCount val="1"/>
                <c:pt idx="0">
                  <c:v>대비</c:v>
                </c:pt>
              </c:strCache>
            </c:strRef>
          </c:tx>
          <c:spPr>
            <a:solidFill>
              <a:srgbClr val="FF66FF"/>
            </a:solidFill>
          </c:spPr>
          <c:invertIfNegative val="0"/>
          <c:dLbls>
            <c:txPr>
              <a:bodyPr/>
              <a:lstStyle/>
              <a:p>
                <a:pPr>
                  <a:defRPr sz="1400"/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재정및조직운영!$A$2:$A$5</c:f>
              <c:strCache>
                <c:ptCount val="4"/>
                <c:pt idx="0">
                  <c:v>법인 이사회</c:v>
                </c:pt>
                <c:pt idx="1">
                  <c:v>운영위원회</c:v>
                </c:pt>
                <c:pt idx="2">
                  <c:v>사업운영계획 수립</c:v>
                </c:pt>
                <c:pt idx="3">
                  <c:v>사업평가</c:v>
                </c:pt>
              </c:strCache>
            </c:strRef>
          </c:cat>
          <c:val>
            <c:numRef>
              <c:f>재정및조직운영!$D$2:$D$5</c:f>
              <c:numCache>
                <c:formatCode>0%</c:formatCode>
                <c:ptCount val="4"/>
                <c:pt idx="0">
                  <c:v>0.5</c:v>
                </c:pt>
                <c:pt idx="1">
                  <c:v>0.5</c:v>
                </c:pt>
                <c:pt idx="2">
                  <c:v>1</c:v>
                </c:pt>
                <c:pt idx="3">
                  <c:v>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3560320"/>
        <c:axId val="83561856"/>
      </c:barChart>
      <c:catAx>
        <c:axId val="83560320"/>
        <c:scaling>
          <c:orientation val="minMax"/>
        </c:scaling>
        <c:delete val="0"/>
        <c:axPos val="l"/>
        <c:majorTickMark val="out"/>
        <c:minorTickMark val="none"/>
        <c:tickLblPos val="nextTo"/>
        <c:crossAx val="83561856"/>
        <c:crosses val="autoZero"/>
        <c:auto val="1"/>
        <c:lblAlgn val="ctr"/>
        <c:lblOffset val="100"/>
        <c:noMultiLvlLbl val="0"/>
      </c:catAx>
      <c:valAx>
        <c:axId val="8356185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8356032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40"/>
    </mc:Choice>
    <mc:Fallback>
      <c:style val="40"/>
    </mc:Fallback>
  </mc:AlternateContent>
  <c:chart>
    <c:title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'1분기사업예산'!$A$2</c:f>
              <c:strCache>
                <c:ptCount val="1"/>
                <c:pt idx="0">
                  <c:v>국고</c:v>
                </c:pt>
              </c:strCache>
            </c:strRef>
          </c:tx>
          <c:invertIfNegative val="0"/>
          <c:dLbls>
            <c:dLbl>
              <c:idx val="2"/>
              <c:layout>
                <c:manualLayout>
                  <c:x val="-0.14166666666666666"/>
                  <c:y val="-6.94444444444444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'1분기사업예산'!$B$1:$E$1</c:f>
              <c:strCache>
                <c:ptCount val="3"/>
                <c:pt idx="0">
                  <c:v>수입금액</c:v>
                </c:pt>
                <c:pt idx="1">
                  <c:v>지출금액</c:v>
                </c:pt>
                <c:pt idx="2">
                  <c:v>차인잔액</c:v>
                </c:pt>
              </c:strCache>
            </c:strRef>
          </c:cat>
          <c:val>
            <c:numRef>
              <c:f>'1분기사업예산'!$B$2:$E$2</c:f>
              <c:numCache>
                <c:formatCode>#,##0_ </c:formatCode>
                <c:ptCount val="4"/>
                <c:pt idx="0">
                  <c:v>501301458</c:v>
                </c:pt>
                <c:pt idx="1">
                  <c:v>443689510</c:v>
                </c:pt>
                <c:pt idx="2">
                  <c:v>57611948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83593088"/>
        <c:axId val="83594624"/>
        <c:axId val="0"/>
      </c:bar3DChart>
      <c:catAx>
        <c:axId val="83593088"/>
        <c:scaling>
          <c:orientation val="minMax"/>
        </c:scaling>
        <c:delete val="0"/>
        <c:axPos val="l"/>
        <c:majorTickMark val="out"/>
        <c:minorTickMark val="none"/>
        <c:tickLblPos val="nextTo"/>
        <c:crossAx val="83594624"/>
        <c:crosses val="autoZero"/>
        <c:auto val="1"/>
        <c:lblAlgn val="ctr"/>
        <c:lblOffset val="100"/>
        <c:noMultiLvlLbl val="0"/>
      </c:catAx>
      <c:valAx>
        <c:axId val="83594624"/>
        <c:scaling>
          <c:orientation val="minMax"/>
        </c:scaling>
        <c:delete val="0"/>
        <c:axPos val="b"/>
        <c:majorGridlines/>
        <c:numFmt formatCode="#,##0_ " sourceLinked="1"/>
        <c:majorTickMark val="out"/>
        <c:minorTickMark val="none"/>
        <c:tickLblPos val="nextTo"/>
        <c:crossAx val="8359308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title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'1분기사업예산'!$A$6</c:f>
              <c:strCache>
                <c:ptCount val="1"/>
                <c:pt idx="0">
                  <c:v>법인</c:v>
                </c:pt>
              </c:strCache>
            </c:strRef>
          </c:tx>
          <c:invertIfNegative val="0"/>
          <c:dLbls>
            <c:dLbl>
              <c:idx val="2"/>
              <c:layout>
                <c:manualLayout>
                  <c:x val="1.3888888888888888E-2"/>
                  <c:y val="-1.85185185185185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'1분기사업예산'!$B$5:$E$5</c:f>
              <c:strCache>
                <c:ptCount val="3"/>
                <c:pt idx="0">
                  <c:v>수입금액</c:v>
                </c:pt>
                <c:pt idx="1">
                  <c:v>지출금액</c:v>
                </c:pt>
                <c:pt idx="2">
                  <c:v>차인잔액</c:v>
                </c:pt>
              </c:strCache>
            </c:strRef>
          </c:cat>
          <c:val>
            <c:numRef>
              <c:f>'1분기사업예산'!$B$6:$E$6</c:f>
              <c:numCache>
                <c:formatCode>#,##0</c:formatCode>
                <c:ptCount val="4"/>
                <c:pt idx="0">
                  <c:v>33428122</c:v>
                </c:pt>
                <c:pt idx="1">
                  <c:v>27357903</c:v>
                </c:pt>
                <c:pt idx="2">
                  <c:v>6070219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5322880"/>
        <c:axId val="75324416"/>
        <c:axId val="0"/>
      </c:bar3DChart>
      <c:catAx>
        <c:axId val="75322880"/>
        <c:scaling>
          <c:orientation val="minMax"/>
        </c:scaling>
        <c:delete val="0"/>
        <c:axPos val="l"/>
        <c:majorTickMark val="out"/>
        <c:minorTickMark val="none"/>
        <c:tickLblPos val="nextTo"/>
        <c:crossAx val="75324416"/>
        <c:crosses val="autoZero"/>
        <c:auto val="1"/>
        <c:lblAlgn val="ctr"/>
        <c:lblOffset val="100"/>
        <c:noMultiLvlLbl val="0"/>
      </c:catAx>
      <c:valAx>
        <c:axId val="75324416"/>
        <c:scaling>
          <c:orientation val="minMax"/>
        </c:scaling>
        <c:delete val="0"/>
        <c:axPos val="b"/>
        <c:majorGridlines/>
        <c:numFmt formatCode="#,##0" sourceLinked="1"/>
        <c:majorTickMark val="out"/>
        <c:minorTickMark val="none"/>
        <c:tickLblPos val="nextTo"/>
        <c:crossAx val="7532288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title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'1분기사업예산'!$A$10</c:f>
              <c:strCache>
                <c:ptCount val="1"/>
                <c:pt idx="0">
                  <c:v>후원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'1분기사업예산'!$B$9:$E$9</c:f>
              <c:strCache>
                <c:ptCount val="3"/>
                <c:pt idx="0">
                  <c:v>수입금액</c:v>
                </c:pt>
                <c:pt idx="1">
                  <c:v>지출금액</c:v>
                </c:pt>
                <c:pt idx="2">
                  <c:v>차인잔액</c:v>
                </c:pt>
              </c:strCache>
            </c:strRef>
          </c:cat>
          <c:val>
            <c:numRef>
              <c:f>'1분기사업예산'!$B$10:$E$10</c:f>
              <c:numCache>
                <c:formatCode>#,##0</c:formatCode>
                <c:ptCount val="4"/>
                <c:pt idx="0">
                  <c:v>5555296</c:v>
                </c:pt>
                <c:pt idx="1">
                  <c:v>2644360</c:v>
                </c:pt>
                <c:pt idx="2">
                  <c:v>2910936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5368320"/>
        <c:axId val="75369856"/>
        <c:axId val="0"/>
      </c:bar3DChart>
      <c:catAx>
        <c:axId val="75368320"/>
        <c:scaling>
          <c:orientation val="minMax"/>
        </c:scaling>
        <c:delete val="0"/>
        <c:axPos val="l"/>
        <c:majorTickMark val="out"/>
        <c:minorTickMark val="none"/>
        <c:tickLblPos val="nextTo"/>
        <c:crossAx val="75369856"/>
        <c:crosses val="autoZero"/>
        <c:auto val="1"/>
        <c:lblAlgn val="ctr"/>
        <c:lblOffset val="100"/>
        <c:noMultiLvlLbl val="0"/>
      </c:catAx>
      <c:valAx>
        <c:axId val="75369856"/>
        <c:scaling>
          <c:orientation val="minMax"/>
        </c:scaling>
        <c:delete val="0"/>
        <c:axPos val="b"/>
        <c:majorGridlines/>
        <c:numFmt formatCode="#,##0" sourceLinked="1"/>
        <c:majorTickMark val="out"/>
        <c:minorTickMark val="none"/>
        <c:tickLblPos val="nextTo"/>
        <c:crossAx val="7536832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8"/>
    </mc:Choice>
    <mc:Fallback>
      <c:style val="38"/>
    </mc:Fallback>
  </mc:AlternateContent>
  <c:chart>
    <c:title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'1분기사업예산'!$A$14</c:f>
              <c:strCache>
                <c:ptCount val="1"/>
                <c:pt idx="0">
                  <c:v>공모사업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'1분기사업예산'!$B$13:$E$13</c:f>
              <c:strCache>
                <c:ptCount val="3"/>
                <c:pt idx="0">
                  <c:v>수입금액</c:v>
                </c:pt>
                <c:pt idx="1">
                  <c:v>지출금액</c:v>
                </c:pt>
                <c:pt idx="2">
                  <c:v>차인잔액</c:v>
                </c:pt>
              </c:strCache>
            </c:strRef>
          </c:cat>
          <c:val>
            <c:numRef>
              <c:f>'1분기사업예산'!$B$14:$E$14</c:f>
              <c:numCache>
                <c:formatCode>#,##0</c:formatCode>
                <c:ptCount val="4"/>
                <c:pt idx="0">
                  <c:v>7097017</c:v>
                </c:pt>
                <c:pt idx="1">
                  <c:v>2560850</c:v>
                </c:pt>
                <c:pt idx="2">
                  <c:v>4536167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5499008"/>
        <c:axId val="75500544"/>
        <c:axId val="0"/>
      </c:bar3DChart>
      <c:catAx>
        <c:axId val="75499008"/>
        <c:scaling>
          <c:orientation val="minMax"/>
        </c:scaling>
        <c:delete val="0"/>
        <c:axPos val="l"/>
        <c:majorTickMark val="out"/>
        <c:minorTickMark val="none"/>
        <c:tickLblPos val="nextTo"/>
        <c:crossAx val="75500544"/>
        <c:crosses val="autoZero"/>
        <c:auto val="1"/>
        <c:lblAlgn val="ctr"/>
        <c:lblOffset val="100"/>
        <c:noMultiLvlLbl val="0"/>
      </c:catAx>
      <c:valAx>
        <c:axId val="75500544"/>
        <c:scaling>
          <c:orientation val="minMax"/>
        </c:scaling>
        <c:delete val="0"/>
        <c:axPos val="b"/>
        <c:majorGridlines/>
        <c:numFmt formatCode="#,##0" sourceLinked="1"/>
        <c:majorTickMark val="out"/>
        <c:minorTickMark val="none"/>
        <c:tickLblPos val="nextTo"/>
        <c:crossAx val="7549900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AE0180-BAE4-4EB2-87D6-9422DCAD7697}" type="datetimeFigureOut">
              <a:rPr lang="ko-KR" altLang="en-US" smtClean="0"/>
              <a:t>2016-07-20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EBAA67-7F9D-46E4-BA80-6B5407067F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6046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B459-9B8B-4B09-888D-674536807703}" type="datetimeFigureOut">
              <a:rPr lang="ko-KR" altLang="en-US" smtClean="0"/>
              <a:t>2016-07-20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F51B9-6DF6-466C-8B59-38C376CAAD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777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B459-9B8B-4B09-888D-674536807703}" type="datetimeFigureOut">
              <a:rPr lang="ko-KR" altLang="en-US" smtClean="0"/>
              <a:t>2016-07-20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F51B9-6DF6-466C-8B59-38C376CAAD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322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B459-9B8B-4B09-888D-674536807703}" type="datetimeFigureOut">
              <a:rPr lang="ko-KR" altLang="en-US" smtClean="0"/>
              <a:t>2016-07-20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F51B9-6DF6-466C-8B59-38C376CAAD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015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B459-9B8B-4B09-888D-674536807703}" type="datetimeFigureOut">
              <a:rPr lang="ko-KR" altLang="en-US" smtClean="0"/>
              <a:t>2016-07-20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F51B9-6DF6-466C-8B59-38C376CAAD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6578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B459-9B8B-4B09-888D-674536807703}" type="datetimeFigureOut">
              <a:rPr lang="ko-KR" altLang="en-US" smtClean="0"/>
              <a:t>2016-07-20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F51B9-6DF6-466C-8B59-38C376CAAD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7351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B459-9B8B-4B09-888D-674536807703}" type="datetimeFigureOut">
              <a:rPr lang="ko-KR" altLang="en-US" smtClean="0"/>
              <a:t>2016-07-20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F51B9-6DF6-466C-8B59-38C376CAAD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959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B459-9B8B-4B09-888D-674536807703}" type="datetimeFigureOut">
              <a:rPr lang="ko-KR" altLang="en-US" smtClean="0"/>
              <a:t>2016-07-20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F51B9-6DF6-466C-8B59-38C376CAAD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4850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B459-9B8B-4B09-888D-674536807703}" type="datetimeFigureOut">
              <a:rPr lang="ko-KR" altLang="en-US" smtClean="0"/>
              <a:t>2016-07-20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F51B9-6DF6-466C-8B59-38C376CAAD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0298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B459-9B8B-4B09-888D-674536807703}" type="datetimeFigureOut">
              <a:rPr lang="ko-KR" altLang="en-US" smtClean="0"/>
              <a:t>2016-07-20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F51B9-6DF6-466C-8B59-38C376CAAD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735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B459-9B8B-4B09-888D-674536807703}" type="datetimeFigureOut">
              <a:rPr lang="ko-KR" altLang="en-US" smtClean="0"/>
              <a:t>2016-07-20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F51B9-6DF6-466C-8B59-38C376CAAD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1578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B459-9B8B-4B09-888D-674536807703}" type="datetimeFigureOut">
              <a:rPr lang="ko-KR" altLang="en-US" smtClean="0"/>
              <a:t>2016-07-20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F51B9-6DF6-466C-8B59-38C376CAAD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2065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09B459-9B8B-4B09-888D-674536807703}" type="datetimeFigureOut">
              <a:rPr lang="ko-KR" altLang="en-US" smtClean="0"/>
              <a:t>2016-07-20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F51B9-6DF6-466C-8B59-38C376CAAD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5340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10127" y="3945051"/>
            <a:ext cx="977703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6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2016</a:t>
            </a:r>
            <a:r>
              <a:rPr lang="ko-KR" altLang="en-US" sz="6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년 </a:t>
            </a:r>
            <a:r>
              <a:rPr lang="ko-KR" altLang="en-US" sz="6000" dirty="0" err="1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돈보스코오라토리오</a:t>
            </a:r>
            <a:r>
              <a:rPr lang="ko-KR" altLang="en-US" sz="6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 </a:t>
            </a:r>
            <a:endParaRPr lang="en-US" altLang="ko-KR" sz="6000" dirty="0" smtClean="0">
              <a:latin typeface="DX시인과나" panose="02020600000000000000" pitchFamily="18" charset="-127"/>
              <a:ea typeface="DX시인과나" panose="02020600000000000000" pitchFamily="18" charset="-127"/>
            </a:endParaRPr>
          </a:p>
          <a:p>
            <a:pPr algn="ctr"/>
            <a:r>
              <a:rPr lang="en-US" altLang="ko-KR" sz="6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3</a:t>
            </a:r>
            <a:r>
              <a:rPr lang="ko-KR" altLang="en-US" sz="6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차 운영위원회</a:t>
            </a:r>
            <a:endParaRPr lang="ko-KR" altLang="en-US" sz="6000" dirty="0"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537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>
            <a:off x="-3163554" y="-1121243"/>
            <a:ext cx="12814339" cy="65361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345414" y="544477"/>
            <a:ext cx="923330" cy="320467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4800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목차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55167" y="2565757"/>
            <a:ext cx="728976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운영위원장님 인사말씀 </a:t>
            </a:r>
            <a:r>
              <a:rPr lang="en-US" altLang="ko-KR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00</a:t>
            </a:r>
            <a:endParaRPr lang="en-US" altLang="ko-KR" sz="4000" dirty="0">
              <a:latin typeface="DX시인과나" panose="02020600000000000000" pitchFamily="18" charset="-127"/>
              <a:ea typeface="DX시인과나" panose="02020600000000000000" pitchFamily="18" charset="-127"/>
            </a:endParaRPr>
          </a:p>
          <a:p>
            <a:pPr algn="r"/>
            <a:r>
              <a:rPr lang="en-US" altLang="ko-KR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2</a:t>
            </a:r>
            <a:r>
              <a:rPr lang="ko-KR" altLang="en-US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분기 사업보고 </a:t>
            </a:r>
            <a:r>
              <a:rPr lang="en-US" altLang="ko-KR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01</a:t>
            </a:r>
            <a:endParaRPr lang="en-US" altLang="ko-KR" sz="4000" dirty="0">
              <a:latin typeface="DX시인과나" panose="02020600000000000000" pitchFamily="18" charset="-127"/>
              <a:ea typeface="DX시인과나" panose="02020600000000000000" pitchFamily="18" charset="-127"/>
            </a:endParaRPr>
          </a:p>
          <a:p>
            <a:pPr algn="r"/>
            <a:r>
              <a:rPr lang="en-US" altLang="ko-KR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2</a:t>
            </a:r>
            <a:r>
              <a:rPr lang="ko-KR" altLang="en-US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분기 회계보고 </a:t>
            </a:r>
            <a:r>
              <a:rPr lang="en-US" altLang="ko-KR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02</a:t>
            </a:r>
            <a:endParaRPr lang="en-US" altLang="ko-KR" sz="4000" dirty="0">
              <a:latin typeface="DX시인과나" panose="02020600000000000000" pitchFamily="18" charset="-127"/>
              <a:ea typeface="DX시인과나" panose="02020600000000000000" pitchFamily="18" charset="-127"/>
            </a:endParaRPr>
          </a:p>
          <a:p>
            <a:pPr algn="r"/>
            <a:r>
              <a:rPr lang="en-US" altLang="ko-KR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3</a:t>
            </a:r>
            <a:r>
              <a:rPr lang="ko-KR" altLang="en-US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분기 오라토리오 예산심의 </a:t>
            </a:r>
            <a:r>
              <a:rPr lang="en-US" altLang="ko-KR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03</a:t>
            </a:r>
            <a:endParaRPr lang="en-US" altLang="ko-KR" sz="4000" dirty="0">
              <a:latin typeface="DX시인과나" panose="02020600000000000000" pitchFamily="18" charset="-127"/>
              <a:ea typeface="DX시인과나" panose="02020600000000000000" pitchFamily="18" charset="-127"/>
            </a:endParaRPr>
          </a:p>
          <a:p>
            <a:pPr algn="r"/>
            <a:r>
              <a:rPr lang="en-US" altLang="ko-KR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2016</a:t>
            </a:r>
            <a:r>
              <a:rPr lang="ko-KR" altLang="en-US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년 </a:t>
            </a:r>
            <a:r>
              <a:rPr lang="en-US" altLang="ko-KR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2</a:t>
            </a:r>
            <a:r>
              <a:rPr lang="ko-KR" altLang="en-US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분기 운영보고 </a:t>
            </a:r>
            <a:r>
              <a:rPr lang="en-US" altLang="ko-KR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04</a:t>
            </a:r>
            <a:endParaRPr lang="en-US" altLang="ko-KR" sz="4000" dirty="0">
              <a:latin typeface="DX시인과나" panose="02020600000000000000" pitchFamily="18" charset="-127"/>
              <a:ea typeface="DX시인과나" panose="02020600000000000000" pitchFamily="18" charset="-127"/>
            </a:endParaRPr>
          </a:p>
          <a:p>
            <a:pPr algn="r"/>
            <a:r>
              <a:rPr lang="en-US" altLang="ko-KR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3</a:t>
            </a:r>
            <a:r>
              <a:rPr lang="ko-KR" altLang="en-US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분기 안건 토의</a:t>
            </a:r>
            <a:r>
              <a:rPr lang="en-US" altLang="ko-KR" sz="40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 05 </a:t>
            </a:r>
            <a:endParaRPr lang="ko-KR" altLang="en-US" sz="4000" dirty="0"/>
          </a:p>
        </p:txBody>
      </p:sp>
      <p:cxnSp>
        <p:nvCxnSpPr>
          <p:cNvPr id="16" name="직선 연결선 15"/>
          <p:cNvCxnSpPr/>
          <p:nvPr/>
        </p:nvCxnSpPr>
        <p:spPr>
          <a:xfrm>
            <a:off x="10345414" y="330964"/>
            <a:ext cx="8546" cy="41276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6631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 flipV="1">
            <a:off x="5459292" y="3890604"/>
            <a:ext cx="9592812" cy="4800753"/>
          </a:xfrm>
          <a:prstGeom prst="rect">
            <a:avLst/>
          </a:prstGeom>
          <a:noFill/>
        </p:spPr>
      </p:pic>
      <p:sp>
        <p:nvSpPr>
          <p:cNvPr id="9" name="TextBox 8"/>
          <p:cNvSpPr txBox="1">
            <a:spLocks/>
          </p:cNvSpPr>
          <p:nvPr/>
        </p:nvSpPr>
        <p:spPr>
          <a:xfrm>
            <a:off x="0" y="333287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2</a:t>
            </a:r>
            <a:r>
              <a:rPr lang="ko-KR" altLang="en-US" sz="36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분기 사업보고</a:t>
            </a:r>
            <a:endParaRPr lang="ko-KR" altLang="en-US" sz="3600" dirty="0"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  <p:cxnSp>
        <p:nvCxnSpPr>
          <p:cNvPr id="11" name="직선 연결선 10"/>
          <p:cNvCxnSpPr/>
          <p:nvPr/>
        </p:nvCxnSpPr>
        <p:spPr>
          <a:xfrm flipV="1">
            <a:off x="3878366" y="1059679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2" name="차트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4340837"/>
              </p:ext>
            </p:extLst>
          </p:nvPr>
        </p:nvGraphicFramePr>
        <p:xfrm>
          <a:off x="1558212" y="1184987"/>
          <a:ext cx="8780106" cy="5206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12"/>
          <p:cNvSpPr txBox="1">
            <a:spLocks/>
          </p:cNvSpPr>
          <p:nvPr/>
        </p:nvSpPr>
        <p:spPr>
          <a:xfrm>
            <a:off x="110836" y="902661"/>
            <a:ext cx="2193826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sz="36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의무교</a:t>
            </a:r>
            <a:r>
              <a:rPr lang="ko-KR" altLang="en-US" sz="3600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육</a:t>
            </a:r>
          </a:p>
        </p:txBody>
      </p:sp>
    </p:spTree>
    <p:extLst>
      <p:ext uri="{BB962C8B-B14F-4D97-AF65-F5344CB8AC3E}">
        <p14:creationId xmlns:p14="http://schemas.microsoft.com/office/powerpoint/2010/main" val="36490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>
            <a:off x="-3007372" y="-1763984"/>
            <a:ext cx="9592812" cy="4922103"/>
          </a:xfrm>
          <a:prstGeom prst="rect">
            <a:avLst/>
          </a:prstGeom>
        </p:spPr>
      </p:pic>
      <p:sp>
        <p:nvSpPr>
          <p:cNvPr id="6" name="TextBox 5"/>
          <p:cNvSpPr txBox="1">
            <a:spLocks/>
          </p:cNvSpPr>
          <p:nvPr/>
        </p:nvSpPr>
        <p:spPr>
          <a:xfrm>
            <a:off x="6225309" y="333287"/>
            <a:ext cx="5671386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sz="36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아동권리 및 자립기술영역</a:t>
            </a:r>
            <a:endParaRPr lang="ko-KR" altLang="en-US" sz="3600" dirty="0"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 flipV="1">
            <a:off x="6843368" y="1059679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갈매기형 수장 29"/>
          <p:cNvSpPr/>
          <p:nvPr/>
        </p:nvSpPr>
        <p:spPr>
          <a:xfrm>
            <a:off x="4254738" y="2239428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6" name="갈매기형 수장 35"/>
          <p:cNvSpPr/>
          <p:nvPr/>
        </p:nvSpPr>
        <p:spPr>
          <a:xfrm>
            <a:off x="4254738" y="4546791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aphicFrame>
        <p:nvGraphicFramePr>
          <p:cNvPr id="13" name="차트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7028691"/>
              </p:ext>
            </p:extLst>
          </p:nvPr>
        </p:nvGraphicFramePr>
        <p:xfrm>
          <a:off x="1653309" y="1171575"/>
          <a:ext cx="9171709" cy="53677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84392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 flipV="1">
            <a:off x="5459292" y="3890604"/>
            <a:ext cx="9592812" cy="4800753"/>
          </a:xfrm>
          <a:prstGeom prst="rect">
            <a:avLst/>
          </a:prstGeom>
          <a:noFill/>
        </p:spPr>
      </p:pic>
      <p:cxnSp>
        <p:nvCxnSpPr>
          <p:cNvPr id="11" name="직선 연결선 10"/>
          <p:cNvCxnSpPr/>
          <p:nvPr/>
        </p:nvCxnSpPr>
        <p:spPr>
          <a:xfrm flipV="1">
            <a:off x="5959882" y="1066413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/>
          </p:cNvSpPr>
          <p:nvPr/>
        </p:nvSpPr>
        <p:spPr>
          <a:xfrm>
            <a:off x="6357497" y="332165"/>
            <a:ext cx="3640033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sz="3600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상담 및 치료사업</a:t>
            </a:r>
            <a:endParaRPr lang="ko-KR" altLang="en-US" sz="3600" dirty="0">
              <a:solidFill>
                <a:prstClr val="white"/>
              </a:solidFill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  <p:graphicFrame>
        <p:nvGraphicFramePr>
          <p:cNvPr id="10" name="차트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3385652"/>
              </p:ext>
            </p:extLst>
          </p:nvPr>
        </p:nvGraphicFramePr>
        <p:xfrm>
          <a:off x="1080654" y="1191491"/>
          <a:ext cx="9781309" cy="55695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7955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>
            <a:off x="-3007372" y="-1763984"/>
            <a:ext cx="9592812" cy="4922103"/>
          </a:xfrm>
          <a:prstGeom prst="rect">
            <a:avLst/>
          </a:prstGeom>
        </p:spPr>
      </p:pic>
      <p:sp>
        <p:nvSpPr>
          <p:cNvPr id="6" name="TextBox 5"/>
          <p:cNvSpPr txBox="1">
            <a:spLocks/>
          </p:cNvSpPr>
          <p:nvPr/>
        </p:nvSpPr>
        <p:spPr>
          <a:xfrm>
            <a:off x="7527635" y="333287"/>
            <a:ext cx="3556259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sz="3600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맞춤형 학습</a:t>
            </a:r>
            <a:endParaRPr lang="ko-KR" altLang="en-US" sz="3600" dirty="0">
              <a:solidFill>
                <a:prstClr val="white"/>
              </a:solidFill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 flipV="1">
            <a:off x="7040310" y="1059679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갈매기형 수장 29"/>
          <p:cNvSpPr/>
          <p:nvPr/>
        </p:nvSpPr>
        <p:spPr>
          <a:xfrm>
            <a:off x="4254738" y="2239428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6" name="갈매기형 수장 35"/>
          <p:cNvSpPr/>
          <p:nvPr/>
        </p:nvSpPr>
        <p:spPr>
          <a:xfrm>
            <a:off x="4254738" y="4546791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9" name="차트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5424579"/>
              </p:ext>
            </p:extLst>
          </p:nvPr>
        </p:nvGraphicFramePr>
        <p:xfrm>
          <a:off x="785091" y="1766887"/>
          <a:ext cx="9753600" cy="4837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8063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 flipV="1">
            <a:off x="5459292" y="3890604"/>
            <a:ext cx="9592812" cy="4800753"/>
          </a:xfrm>
          <a:prstGeom prst="rect">
            <a:avLst/>
          </a:prstGeom>
          <a:noFill/>
        </p:spPr>
      </p:pic>
      <p:cxnSp>
        <p:nvCxnSpPr>
          <p:cNvPr id="11" name="직선 연결선 10"/>
          <p:cNvCxnSpPr/>
          <p:nvPr/>
        </p:nvCxnSpPr>
        <p:spPr>
          <a:xfrm flipV="1">
            <a:off x="5959882" y="1066413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/>
          </p:cNvSpPr>
          <p:nvPr/>
        </p:nvSpPr>
        <p:spPr>
          <a:xfrm>
            <a:off x="5757587" y="332165"/>
            <a:ext cx="4839855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sz="3600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정서 및 사회적응사업</a:t>
            </a:r>
            <a:endParaRPr lang="ko-KR" altLang="en-US" sz="3600" dirty="0">
              <a:solidFill>
                <a:prstClr val="white"/>
              </a:solidFill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  <p:graphicFrame>
        <p:nvGraphicFramePr>
          <p:cNvPr id="7" name="차트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4864276"/>
              </p:ext>
            </p:extLst>
          </p:nvPr>
        </p:nvGraphicFramePr>
        <p:xfrm>
          <a:off x="1034473" y="1209964"/>
          <a:ext cx="9901382" cy="52647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855238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>
            <a:off x="-3007372" y="-1763984"/>
            <a:ext cx="9592812" cy="4922103"/>
          </a:xfrm>
          <a:prstGeom prst="rect">
            <a:avLst/>
          </a:prstGeom>
        </p:spPr>
      </p:pic>
      <p:sp>
        <p:nvSpPr>
          <p:cNvPr id="6" name="TextBox 5"/>
          <p:cNvSpPr txBox="1">
            <a:spLocks/>
          </p:cNvSpPr>
          <p:nvPr/>
        </p:nvSpPr>
        <p:spPr>
          <a:xfrm>
            <a:off x="6317674" y="373901"/>
            <a:ext cx="5628180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sz="3600" dirty="0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자립지원 표준화 프로그램</a:t>
            </a:r>
            <a:endParaRPr lang="ko-KR" altLang="en-US" sz="3600" dirty="0">
              <a:solidFill>
                <a:prstClr val="white"/>
              </a:solidFill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 flipV="1">
            <a:off x="7040310" y="1059679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갈매기형 수장 29"/>
          <p:cNvSpPr/>
          <p:nvPr/>
        </p:nvSpPr>
        <p:spPr>
          <a:xfrm>
            <a:off x="4254738" y="2239428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6" name="갈매기형 수장 35"/>
          <p:cNvSpPr/>
          <p:nvPr/>
        </p:nvSpPr>
        <p:spPr>
          <a:xfrm>
            <a:off x="4254738" y="4546791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8" name="차트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0008087"/>
              </p:ext>
            </p:extLst>
          </p:nvPr>
        </p:nvGraphicFramePr>
        <p:xfrm>
          <a:off x="1632857" y="1014412"/>
          <a:ext cx="8612155" cy="57316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1517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 flipV="1">
            <a:off x="5459292" y="3890604"/>
            <a:ext cx="9592812" cy="4800753"/>
          </a:xfrm>
          <a:prstGeom prst="rect">
            <a:avLst/>
          </a:prstGeom>
          <a:noFill/>
        </p:spPr>
      </p:pic>
      <p:cxnSp>
        <p:nvCxnSpPr>
          <p:cNvPr id="11" name="직선 연결선 10"/>
          <p:cNvCxnSpPr/>
          <p:nvPr/>
        </p:nvCxnSpPr>
        <p:spPr>
          <a:xfrm flipV="1">
            <a:off x="5959882" y="1066413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/>
          </p:cNvSpPr>
          <p:nvPr/>
        </p:nvSpPr>
        <p:spPr>
          <a:xfrm>
            <a:off x="6513303" y="332165"/>
            <a:ext cx="3328424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sz="3600" dirty="0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특화 프로그램</a:t>
            </a:r>
            <a:endParaRPr lang="ko-KR" altLang="en-US" sz="3600" dirty="0">
              <a:solidFill>
                <a:prstClr val="white"/>
              </a:solidFill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  <p:graphicFrame>
        <p:nvGraphicFramePr>
          <p:cNvPr id="7" name="차트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06354416"/>
              </p:ext>
            </p:extLst>
          </p:nvPr>
        </p:nvGraphicFramePr>
        <p:xfrm>
          <a:off x="1173018" y="1348509"/>
          <a:ext cx="9522691" cy="5125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4817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>
            <a:off x="-3007372" y="-1763984"/>
            <a:ext cx="9592812" cy="4922103"/>
          </a:xfrm>
          <a:prstGeom prst="rect">
            <a:avLst/>
          </a:prstGeom>
        </p:spPr>
      </p:pic>
      <p:sp>
        <p:nvSpPr>
          <p:cNvPr id="6" name="TextBox 5"/>
          <p:cNvSpPr txBox="1">
            <a:spLocks/>
          </p:cNvSpPr>
          <p:nvPr/>
        </p:nvSpPr>
        <p:spPr>
          <a:xfrm>
            <a:off x="6317674" y="373901"/>
            <a:ext cx="5628180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sz="3600" dirty="0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지역사회 연계 프로그램</a:t>
            </a:r>
            <a:endParaRPr lang="ko-KR" altLang="en-US" sz="3600" dirty="0">
              <a:solidFill>
                <a:prstClr val="white"/>
              </a:solidFill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 flipV="1">
            <a:off x="7040310" y="1059679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갈매기형 수장 29"/>
          <p:cNvSpPr/>
          <p:nvPr/>
        </p:nvSpPr>
        <p:spPr>
          <a:xfrm>
            <a:off x="4254738" y="2239428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6" name="갈매기형 수장 35"/>
          <p:cNvSpPr/>
          <p:nvPr/>
        </p:nvSpPr>
        <p:spPr>
          <a:xfrm>
            <a:off x="4254738" y="4546791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8" name="차트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7615642"/>
              </p:ext>
            </p:extLst>
          </p:nvPr>
        </p:nvGraphicFramePr>
        <p:xfrm>
          <a:off x="1016000" y="981074"/>
          <a:ext cx="9790545" cy="57337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0517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 flipV="1">
            <a:off x="5459292" y="3890604"/>
            <a:ext cx="9592812" cy="4800753"/>
          </a:xfrm>
          <a:prstGeom prst="rect">
            <a:avLst/>
          </a:prstGeom>
          <a:noFill/>
        </p:spPr>
      </p:pic>
      <p:cxnSp>
        <p:nvCxnSpPr>
          <p:cNvPr id="11" name="직선 연결선 10"/>
          <p:cNvCxnSpPr/>
          <p:nvPr/>
        </p:nvCxnSpPr>
        <p:spPr>
          <a:xfrm flipV="1">
            <a:off x="5959882" y="1066413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/>
          </p:cNvSpPr>
          <p:nvPr/>
        </p:nvSpPr>
        <p:spPr>
          <a:xfrm>
            <a:off x="6513303" y="332165"/>
            <a:ext cx="3328424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sz="3600" dirty="0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인적 자원관리</a:t>
            </a:r>
            <a:endParaRPr lang="ko-KR" altLang="en-US" sz="3600" dirty="0">
              <a:solidFill>
                <a:prstClr val="white"/>
              </a:solidFill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  <p:graphicFrame>
        <p:nvGraphicFramePr>
          <p:cNvPr id="6" name="차트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4567886"/>
              </p:ext>
            </p:extLst>
          </p:nvPr>
        </p:nvGraphicFramePr>
        <p:xfrm>
          <a:off x="1219199" y="1392381"/>
          <a:ext cx="9328728" cy="47775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853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>
            <a:off x="-3007372" y="-1763984"/>
            <a:ext cx="9592812" cy="4922103"/>
          </a:xfrm>
          <a:prstGeom prst="rect">
            <a:avLst/>
          </a:prstGeom>
        </p:spPr>
      </p:pic>
      <p:sp>
        <p:nvSpPr>
          <p:cNvPr id="6" name="TextBox 5"/>
          <p:cNvSpPr txBox="1">
            <a:spLocks/>
          </p:cNvSpPr>
          <p:nvPr/>
        </p:nvSpPr>
        <p:spPr>
          <a:xfrm>
            <a:off x="7385961" y="373900"/>
            <a:ext cx="3743963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sz="3600" dirty="0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재정 및 조직운영</a:t>
            </a:r>
            <a:endParaRPr lang="ko-KR" altLang="en-US" sz="3600" dirty="0">
              <a:solidFill>
                <a:prstClr val="white"/>
              </a:solidFill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 flipV="1">
            <a:off x="7040310" y="1059679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갈매기형 수장 29"/>
          <p:cNvSpPr/>
          <p:nvPr/>
        </p:nvSpPr>
        <p:spPr>
          <a:xfrm>
            <a:off x="4254738" y="2239428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6" name="갈매기형 수장 35"/>
          <p:cNvSpPr/>
          <p:nvPr/>
        </p:nvSpPr>
        <p:spPr>
          <a:xfrm>
            <a:off x="4254738" y="4546791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9" name="차트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978762"/>
              </p:ext>
            </p:extLst>
          </p:nvPr>
        </p:nvGraphicFramePr>
        <p:xfrm>
          <a:off x="1662545" y="1477818"/>
          <a:ext cx="8986982" cy="44611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5170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 flipV="1">
            <a:off x="5459292" y="3890604"/>
            <a:ext cx="9592812" cy="4800753"/>
          </a:xfrm>
          <a:prstGeom prst="rect">
            <a:avLst/>
          </a:prstGeom>
          <a:noFill/>
        </p:spPr>
      </p:pic>
      <p:cxnSp>
        <p:nvCxnSpPr>
          <p:cNvPr id="11" name="직선 연결선 10"/>
          <p:cNvCxnSpPr/>
          <p:nvPr/>
        </p:nvCxnSpPr>
        <p:spPr>
          <a:xfrm flipV="1">
            <a:off x="5959882" y="1066413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/>
          </p:cNvSpPr>
          <p:nvPr/>
        </p:nvSpPr>
        <p:spPr>
          <a:xfrm>
            <a:off x="6513303" y="332165"/>
            <a:ext cx="3328424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sz="3600" dirty="0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국</a:t>
            </a:r>
            <a:r>
              <a:rPr lang="ko-KR" altLang="en-US" sz="3600" dirty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고</a:t>
            </a:r>
          </a:p>
        </p:txBody>
      </p:sp>
      <p:graphicFrame>
        <p:nvGraphicFramePr>
          <p:cNvPr id="5" name="차트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3196808"/>
              </p:ext>
            </p:extLst>
          </p:nvPr>
        </p:nvGraphicFramePr>
        <p:xfrm>
          <a:off x="738908" y="1311564"/>
          <a:ext cx="10280073" cy="4979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8126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>
            <a:off x="-3007372" y="-1763984"/>
            <a:ext cx="9592812" cy="4922103"/>
          </a:xfrm>
          <a:prstGeom prst="rect">
            <a:avLst/>
          </a:prstGeom>
        </p:spPr>
      </p:pic>
      <p:sp>
        <p:nvSpPr>
          <p:cNvPr id="6" name="TextBox 5"/>
          <p:cNvSpPr txBox="1">
            <a:spLocks/>
          </p:cNvSpPr>
          <p:nvPr/>
        </p:nvSpPr>
        <p:spPr>
          <a:xfrm>
            <a:off x="7385961" y="373900"/>
            <a:ext cx="3743963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sz="3600" dirty="0" err="1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자부</a:t>
            </a:r>
            <a:r>
              <a:rPr lang="ko-KR" altLang="en-US" sz="3600" dirty="0" err="1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담</a:t>
            </a:r>
            <a:endParaRPr lang="ko-KR" altLang="en-US" sz="3600" dirty="0">
              <a:solidFill>
                <a:prstClr val="white"/>
              </a:solidFill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 flipV="1">
            <a:off x="7040310" y="1059679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갈매기형 수장 29"/>
          <p:cNvSpPr/>
          <p:nvPr/>
        </p:nvSpPr>
        <p:spPr>
          <a:xfrm>
            <a:off x="4254738" y="2239428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6" name="갈매기형 수장 35"/>
          <p:cNvSpPr/>
          <p:nvPr/>
        </p:nvSpPr>
        <p:spPr>
          <a:xfrm>
            <a:off x="4254738" y="4546791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8" name="차트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8867605"/>
              </p:ext>
            </p:extLst>
          </p:nvPr>
        </p:nvGraphicFramePr>
        <p:xfrm>
          <a:off x="1246909" y="1431636"/>
          <a:ext cx="9725891" cy="48675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37996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 flipV="1">
            <a:off x="5459292" y="3890604"/>
            <a:ext cx="9592812" cy="4800753"/>
          </a:xfrm>
          <a:prstGeom prst="rect">
            <a:avLst/>
          </a:prstGeom>
          <a:noFill/>
        </p:spPr>
      </p:pic>
      <p:cxnSp>
        <p:nvCxnSpPr>
          <p:cNvPr id="11" name="직선 연결선 10"/>
          <p:cNvCxnSpPr/>
          <p:nvPr/>
        </p:nvCxnSpPr>
        <p:spPr>
          <a:xfrm flipV="1">
            <a:off x="5959882" y="1066413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/>
          </p:cNvSpPr>
          <p:nvPr/>
        </p:nvSpPr>
        <p:spPr>
          <a:xfrm>
            <a:off x="6513303" y="332165"/>
            <a:ext cx="3328424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sz="3600" dirty="0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후원</a:t>
            </a:r>
            <a:r>
              <a:rPr lang="ko-KR" altLang="en-US" sz="3600" dirty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금</a:t>
            </a:r>
          </a:p>
        </p:txBody>
      </p:sp>
      <p:graphicFrame>
        <p:nvGraphicFramePr>
          <p:cNvPr id="5" name="차트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9787368"/>
              </p:ext>
            </p:extLst>
          </p:nvPr>
        </p:nvGraphicFramePr>
        <p:xfrm>
          <a:off x="1400014" y="1420090"/>
          <a:ext cx="8855684" cy="4870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4052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>
            <a:off x="-3007372" y="-1763984"/>
            <a:ext cx="9592812" cy="4922103"/>
          </a:xfrm>
          <a:prstGeom prst="rect">
            <a:avLst/>
          </a:prstGeom>
        </p:spPr>
      </p:pic>
      <p:sp>
        <p:nvSpPr>
          <p:cNvPr id="6" name="TextBox 5"/>
          <p:cNvSpPr txBox="1">
            <a:spLocks/>
          </p:cNvSpPr>
          <p:nvPr/>
        </p:nvSpPr>
        <p:spPr>
          <a:xfrm>
            <a:off x="7385961" y="373900"/>
            <a:ext cx="3743963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sz="3600" dirty="0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공모사</a:t>
            </a:r>
            <a:r>
              <a:rPr lang="ko-KR" altLang="en-US" sz="3600" dirty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업</a:t>
            </a:r>
          </a:p>
        </p:txBody>
      </p:sp>
      <p:cxnSp>
        <p:nvCxnSpPr>
          <p:cNvPr id="7" name="직선 연결선 6"/>
          <p:cNvCxnSpPr/>
          <p:nvPr/>
        </p:nvCxnSpPr>
        <p:spPr>
          <a:xfrm flipV="1">
            <a:off x="7040310" y="1059679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갈매기형 수장 29"/>
          <p:cNvSpPr/>
          <p:nvPr/>
        </p:nvSpPr>
        <p:spPr>
          <a:xfrm>
            <a:off x="4254738" y="2239428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6" name="갈매기형 수장 35"/>
          <p:cNvSpPr/>
          <p:nvPr/>
        </p:nvSpPr>
        <p:spPr>
          <a:xfrm>
            <a:off x="4254738" y="4546791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8" name="차트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5007805"/>
              </p:ext>
            </p:extLst>
          </p:nvPr>
        </p:nvGraphicFramePr>
        <p:xfrm>
          <a:off x="1191597" y="1302328"/>
          <a:ext cx="9938327" cy="4941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5214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 flipV="1">
            <a:off x="5459292" y="3890604"/>
            <a:ext cx="9592812" cy="4800753"/>
          </a:xfrm>
          <a:prstGeom prst="rect">
            <a:avLst/>
          </a:prstGeom>
          <a:noFill/>
        </p:spPr>
      </p:pic>
      <p:cxnSp>
        <p:nvCxnSpPr>
          <p:cNvPr id="11" name="직선 연결선 10"/>
          <p:cNvCxnSpPr/>
          <p:nvPr/>
        </p:nvCxnSpPr>
        <p:spPr>
          <a:xfrm flipV="1">
            <a:off x="5959882" y="1066413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/>
          </p:cNvSpPr>
          <p:nvPr/>
        </p:nvSpPr>
        <p:spPr>
          <a:xfrm>
            <a:off x="6513303" y="332165"/>
            <a:ext cx="3328424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en-US" altLang="ko-KR" sz="3600" dirty="0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3</a:t>
            </a:r>
            <a:r>
              <a:rPr lang="ko-KR" altLang="en-US" sz="3600" dirty="0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분기 예산 안</a:t>
            </a:r>
            <a:endParaRPr lang="ko-KR" altLang="en-US" sz="3600" dirty="0">
              <a:solidFill>
                <a:prstClr val="white"/>
              </a:solidFill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7821737"/>
              </p:ext>
            </p:extLst>
          </p:nvPr>
        </p:nvGraphicFramePr>
        <p:xfrm>
          <a:off x="1370421" y="1716788"/>
          <a:ext cx="9024728" cy="2559648"/>
        </p:xfrm>
        <a:graphic>
          <a:graphicData uri="http://schemas.openxmlformats.org/drawingml/2006/table">
            <a:tbl>
              <a:tblPr/>
              <a:tblGrid>
                <a:gridCol w="426306"/>
                <a:gridCol w="426306"/>
                <a:gridCol w="426306"/>
                <a:gridCol w="1406504"/>
                <a:gridCol w="415589"/>
                <a:gridCol w="415589"/>
                <a:gridCol w="415589"/>
                <a:gridCol w="1244726"/>
                <a:gridCol w="1244726"/>
                <a:gridCol w="1148441"/>
                <a:gridCol w="1454646"/>
              </a:tblGrid>
              <a:tr h="12013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관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목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금 액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관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항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목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국고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후원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법인 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합계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DED"/>
                    </a:solidFill>
                  </a:tcPr>
                </a:tc>
              </a:tr>
              <a:tr h="1358277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세입총합계 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262,949,110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세출총합계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242,449,110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2,800,000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14,930,500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260,179,610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090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>
            <a:off x="-3007372" y="-1763984"/>
            <a:ext cx="9592812" cy="4922103"/>
          </a:xfrm>
          <a:prstGeom prst="rect">
            <a:avLst/>
          </a:prstGeom>
        </p:spPr>
      </p:pic>
      <p:sp>
        <p:nvSpPr>
          <p:cNvPr id="6" name="TextBox 5"/>
          <p:cNvSpPr txBox="1">
            <a:spLocks/>
          </p:cNvSpPr>
          <p:nvPr/>
        </p:nvSpPr>
        <p:spPr>
          <a:xfrm>
            <a:off x="7385961" y="373900"/>
            <a:ext cx="3743963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en-US" altLang="ko-KR" sz="3600" dirty="0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3</a:t>
            </a:r>
            <a:r>
              <a:rPr lang="ko-KR" altLang="en-US" sz="3600" dirty="0" smtClean="0">
                <a:solidFill>
                  <a:prstClr val="white"/>
                </a:solidFill>
                <a:latin typeface="DX시인과나" panose="02020600000000000000" pitchFamily="18" charset="-127"/>
                <a:ea typeface="DX시인과나" panose="02020600000000000000" pitchFamily="18" charset="-127"/>
              </a:rPr>
              <a:t>분기 안건</a:t>
            </a:r>
            <a:endParaRPr lang="ko-KR" altLang="en-US" sz="3600" dirty="0">
              <a:solidFill>
                <a:prstClr val="white"/>
              </a:solidFill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 flipV="1">
            <a:off x="7040310" y="1059679"/>
            <a:ext cx="443526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갈매기형 수장 29"/>
          <p:cNvSpPr/>
          <p:nvPr/>
        </p:nvSpPr>
        <p:spPr>
          <a:xfrm>
            <a:off x="4254738" y="2239428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6" name="갈매기형 수장 35"/>
          <p:cNvSpPr/>
          <p:nvPr/>
        </p:nvSpPr>
        <p:spPr>
          <a:xfrm>
            <a:off x="4254738" y="4546791"/>
            <a:ext cx="514884" cy="47831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6208785"/>
              </p:ext>
            </p:extLst>
          </p:nvPr>
        </p:nvGraphicFramePr>
        <p:xfrm>
          <a:off x="1585834" y="2556364"/>
          <a:ext cx="6768084" cy="978281"/>
        </p:xfrm>
        <a:graphic>
          <a:graphicData uri="http://schemas.openxmlformats.org/drawingml/2006/table">
            <a:tbl>
              <a:tblPr/>
              <a:tblGrid>
                <a:gridCol w="2256028"/>
                <a:gridCol w="2256028"/>
                <a:gridCol w="2256028"/>
              </a:tblGrid>
              <a:tr h="34251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변경 전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변경 후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비 고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</a:tr>
              <a:tr h="38663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안성옥 신부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나택규 신부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>
            <a:spLocks/>
          </p:cNvSpPr>
          <p:nvPr/>
        </p:nvSpPr>
        <p:spPr>
          <a:xfrm>
            <a:off x="36946" y="5413287"/>
            <a:ext cx="1200727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1" lang="en-US" altLang="ko-KR" sz="2800" b="1" dirty="0" smtClean="0">
                <a:solidFill>
                  <a:srgbClr val="000000"/>
                </a:solidFill>
              </a:rPr>
              <a:t>          </a:t>
            </a:r>
            <a:r>
              <a:rPr kumimoji="1" lang="ko-KR" altLang="ko-KR" sz="2800" b="1" dirty="0" smtClean="0">
                <a:solidFill>
                  <a:srgbClr val="000000"/>
                </a:solidFill>
              </a:rPr>
              <a:t>■ </a:t>
            </a:r>
            <a:r>
              <a:rPr kumimoji="1" lang="ko-KR" altLang="en-US" sz="2800" b="1" dirty="0" smtClean="0">
                <a:solidFill>
                  <a:srgbClr val="000000"/>
                </a:solidFill>
              </a:rPr>
              <a:t>다음 회의 일정</a:t>
            </a:r>
            <a:endParaRPr kumimoji="1" lang="en-US" altLang="ko-KR" sz="2800" b="1" dirty="0" smtClean="0">
              <a:solidFill>
                <a:srgbClr val="000000"/>
              </a:solidFill>
            </a:endParaRPr>
          </a:p>
          <a:p>
            <a:pPr lvl="0"/>
            <a:r>
              <a:rPr kumimoji="1" lang="en-US" altLang="ko-KR" sz="2800" b="1" dirty="0" smtClean="0">
                <a:solidFill>
                  <a:srgbClr val="000000"/>
                </a:solidFill>
              </a:rPr>
              <a:t>              </a:t>
            </a:r>
            <a:r>
              <a:rPr kumimoji="1" lang="en-US" altLang="ko-KR" sz="2400" b="1" dirty="0" smtClean="0">
                <a:solidFill>
                  <a:srgbClr val="000000"/>
                </a:solidFill>
              </a:rPr>
              <a:t>10</a:t>
            </a:r>
            <a:r>
              <a:rPr kumimoji="1" lang="ko-KR" altLang="en-US" sz="2400" b="1" dirty="0" smtClean="0">
                <a:solidFill>
                  <a:srgbClr val="000000"/>
                </a:solidFill>
              </a:rPr>
              <a:t>월 </a:t>
            </a:r>
            <a:r>
              <a:rPr kumimoji="1" lang="en-US" altLang="ko-KR" sz="2400" b="1" dirty="0" smtClean="0">
                <a:solidFill>
                  <a:srgbClr val="000000"/>
                </a:solidFill>
              </a:rPr>
              <a:t>19</a:t>
            </a:r>
            <a:r>
              <a:rPr kumimoji="1" lang="ko-KR" altLang="en-US" sz="2400" b="1" dirty="0" smtClean="0">
                <a:solidFill>
                  <a:srgbClr val="000000"/>
                </a:solidFill>
              </a:rPr>
              <a:t>일</a:t>
            </a:r>
            <a:r>
              <a:rPr kumimoji="1" lang="en-US" altLang="ko-KR" sz="2400" b="1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2400" b="1" dirty="0" smtClean="0">
                <a:solidFill>
                  <a:srgbClr val="000000"/>
                </a:solidFill>
              </a:rPr>
              <a:t>수요일</a:t>
            </a:r>
            <a:r>
              <a:rPr kumimoji="1" lang="en-US" altLang="ko-KR" sz="2400" b="1" dirty="0" smtClean="0">
                <a:solidFill>
                  <a:srgbClr val="000000"/>
                </a:solidFill>
              </a:rPr>
              <a:t>) / 10</a:t>
            </a:r>
            <a:r>
              <a:rPr kumimoji="1" lang="ko-KR" altLang="en-US" sz="2400" b="1" dirty="0" smtClean="0">
                <a:solidFill>
                  <a:srgbClr val="000000"/>
                </a:solidFill>
              </a:rPr>
              <a:t>월</a:t>
            </a:r>
            <a:r>
              <a:rPr kumimoji="1" lang="en-US" altLang="ko-KR" sz="2400" b="1" dirty="0" smtClean="0">
                <a:solidFill>
                  <a:srgbClr val="000000"/>
                </a:solidFill>
              </a:rPr>
              <a:t>20</a:t>
            </a:r>
            <a:r>
              <a:rPr kumimoji="1" lang="ko-KR" altLang="en-US" sz="2400" b="1" dirty="0" smtClean="0">
                <a:solidFill>
                  <a:srgbClr val="000000"/>
                </a:solidFill>
              </a:rPr>
              <a:t>일</a:t>
            </a:r>
            <a:r>
              <a:rPr kumimoji="1" lang="en-US" altLang="ko-KR" sz="2400" b="1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2400" b="1" dirty="0" smtClean="0">
                <a:solidFill>
                  <a:srgbClr val="000000"/>
                </a:solidFill>
              </a:rPr>
              <a:t>목요일</a:t>
            </a:r>
            <a:r>
              <a:rPr kumimoji="1" lang="en-US" altLang="ko-KR" sz="2400" b="1" dirty="0" smtClean="0">
                <a:solidFill>
                  <a:srgbClr val="000000"/>
                </a:solidFill>
              </a:rPr>
              <a:t>) / 10</a:t>
            </a:r>
            <a:r>
              <a:rPr kumimoji="1" lang="ko-KR" altLang="en-US" sz="2400" b="1" dirty="0" smtClean="0">
                <a:solidFill>
                  <a:srgbClr val="000000"/>
                </a:solidFill>
              </a:rPr>
              <a:t>월</a:t>
            </a:r>
            <a:r>
              <a:rPr kumimoji="1" lang="en-US" altLang="ko-KR" sz="2400" b="1" dirty="0" smtClean="0">
                <a:solidFill>
                  <a:srgbClr val="000000"/>
                </a:solidFill>
              </a:rPr>
              <a:t>26</a:t>
            </a:r>
            <a:r>
              <a:rPr kumimoji="1" lang="ko-KR" altLang="en-US" sz="2400" b="1" dirty="0" smtClean="0">
                <a:solidFill>
                  <a:srgbClr val="000000"/>
                </a:solidFill>
              </a:rPr>
              <a:t>일</a:t>
            </a:r>
            <a:r>
              <a:rPr kumimoji="1" lang="en-US" altLang="ko-KR" sz="2400" b="1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2400" b="1" dirty="0" smtClean="0">
                <a:solidFill>
                  <a:srgbClr val="000000"/>
                </a:solidFill>
              </a:rPr>
              <a:t>수요일</a:t>
            </a:r>
            <a:r>
              <a:rPr kumimoji="1" lang="en-US" altLang="ko-KR" sz="2400" b="1" dirty="0" smtClean="0">
                <a:solidFill>
                  <a:srgbClr val="000000"/>
                </a:solidFill>
              </a:rPr>
              <a:t>) </a:t>
            </a:r>
            <a:endParaRPr kumimoji="1" lang="ko-KR" altLang="ko-KR" sz="2400" dirty="0"/>
          </a:p>
          <a:p>
            <a:r>
              <a:rPr lang="ko-KR" altLang="en-US" sz="36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 </a:t>
            </a:r>
            <a:endParaRPr lang="ko-KR" altLang="en-US" sz="3600" b="1" dirty="0"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  <p:sp>
        <p:nvSpPr>
          <p:cNvPr id="12" name="TextBox 11"/>
          <p:cNvSpPr txBox="1">
            <a:spLocks/>
          </p:cNvSpPr>
          <p:nvPr/>
        </p:nvSpPr>
        <p:spPr>
          <a:xfrm>
            <a:off x="163947" y="3878006"/>
            <a:ext cx="1164243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800" b="1" dirty="0" smtClean="0">
                <a:solidFill>
                  <a:srgbClr val="000000"/>
                </a:solidFill>
              </a:rPr>
              <a:t>         </a:t>
            </a:r>
            <a:r>
              <a:rPr kumimoji="1" lang="ko-KR" altLang="ko-KR" sz="2800" b="1" dirty="0" smtClean="0">
                <a:solidFill>
                  <a:srgbClr val="000000"/>
                </a:solidFill>
              </a:rPr>
              <a:t>■ </a:t>
            </a:r>
            <a:r>
              <a:rPr kumimoji="1" lang="ko-KR" altLang="ko-KR" sz="2800" b="1" dirty="0" err="1">
                <a:solidFill>
                  <a:srgbClr val="000000"/>
                </a:solidFill>
              </a:rPr>
              <a:t>기능보강비</a:t>
            </a:r>
            <a:r>
              <a:rPr kumimoji="1" lang="ko-KR" altLang="ko-KR" sz="2800" b="1" dirty="0">
                <a:solidFill>
                  <a:srgbClr val="000000"/>
                </a:solidFill>
              </a:rPr>
              <a:t> 집행 시기 </a:t>
            </a:r>
            <a:endParaRPr kumimoji="1" lang="ko-KR" altLang="ko-KR" sz="2800" dirty="0"/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400" dirty="0" smtClean="0">
                <a:solidFill>
                  <a:srgbClr val="000000"/>
                </a:solidFill>
              </a:rPr>
              <a:t>               </a:t>
            </a:r>
            <a:r>
              <a:rPr kumimoji="1" lang="ko-KR" altLang="ko-KR" sz="2400" dirty="0" smtClean="0">
                <a:solidFill>
                  <a:srgbClr val="000000"/>
                </a:solidFill>
              </a:rPr>
              <a:t>내벽페인트공사</a:t>
            </a:r>
            <a:r>
              <a:rPr kumimoji="1" lang="en-US" altLang="ko-KR" sz="2400" dirty="0">
                <a:solidFill>
                  <a:srgbClr val="000000"/>
                </a:solidFill>
              </a:rPr>
              <a:t>(1,000</a:t>
            </a:r>
            <a:r>
              <a:rPr kumimoji="1" lang="ko-KR" altLang="en-US" sz="2400" dirty="0">
                <a:solidFill>
                  <a:srgbClr val="000000"/>
                </a:solidFill>
              </a:rPr>
              <a:t>만원</a:t>
            </a:r>
            <a:r>
              <a:rPr kumimoji="1" lang="en-US" altLang="ko-KR" sz="2400" dirty="0">
                <a:solidFill>
                  <a:srgbClr val="000000"/>
                </a:solidFill>
              </a:rPr>
              <a:t>) - 3,4</a:t>
            </a:r>
            <a:r>
              <a:rPr kumimoji="1" lang="ko-KR" altLang="en-US" sz="2400" dirty="0">
                <a:solidFill>
                  <a:srgbClr val="000000"/>
                </a:solidFill>
              </a:rPr>
              <a:t>층 </a:t>
            </a:r>
            <a:r>
              <a:rPr kumimoji="1" lang="en-US" altLang="ko-KR" sz="2400" dirty="0">
                <a:solidFill>
                  <a:srgbClr val="000000"/>
                </a:solidFill>
              </a:rPr>
              <a:t>9</a:t>
            </a:r>
            <a:r>
              <a:rPr kumimoji="1" lang="ko-KR" altLang="en-US" sz="2400" dirty="0">
                <a:solidFill>
                  <a:srgbClr val="000000"/>
                </a:solidFill>
              </a:rPr>
              <a:t>월 법원캠프기간 중 실시 예정</a:t>
            </a:r>
            <a:r>
              <a:rPr kumimoji="1" lang="en-US" altLang="ko-KR" sz="2400" dirty="0">
                <a:solidFill>
                  <a:srgbClr val="000000"/>
                </a:solidFill>
              </a:rPr>
              <a:t>.</a:t>
            </a:r>
            <a:endParaRPr kumimoji="1" lang="en-US" altLang="ko-KR" sz="2400" dirty="0"/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2400" dirty="0" smtClean="0">
                <a:solidFill>
                  <a:srgbClr val="000000"/>
                </a:solidFill>
              </a:rPr>
              <a:t>               체육관 </a:t>
            </a:r>
            <a:r>
              <a:rPr kumimoji="1" lang="ko-KR" altLang="en-US" sz="2400" dirty="0">
                <a:solidFill>
                  <a:srgbClr val="000000"/>
                </a:solidFill>
              </a:rPr>
              <a:t>스프링클러 교체 작업 </a:t>
            </a:r>
            <a:r>
              <a:rPr kumimoji="1" lang="en-US" altLang="ko-KR" sz="2400" dirty="0">
                <a:solidFill>
                  <a:srgbClr val="000000"/>
                </a:solidFill>
              </a:rPr>
              <a:t>– 8</a:t>
            </a:r>
            <a:r>
              <a:rPr kumimoji="1" lang="ko-KR" altLang="en-US" sz="2400" dirty="0">
                <a:solidFill>
                  <a:srgbClr val="000000"/>
                </a:solidFill>
              </a:rPr>
              <a:t>월 중 실시 예정</a:t>
            </a:r>
            <a:r>
              <a:rPr kumimoji="1" lang="ko-KR" altLang="ko-KR" sz="2400" b="1" dirty="0" smtClean="0">
                <a:solidFill>
                  <a:srgbClr val="000000"/>
                </a:solidFill>
              </a:rPr>
              <a:t> </a:t>
            </a:r>
            <a:endParaRPr kumimoji="1" lang="ko-KR" altLang="ko-KR" sz="2400" dirty="0"/>
          </a:p>
          <a:p>
            <a:pPr algn="ctr"/>
            <a:r>
              <a:rPr lang="ko-KR" altLang="en-US" sz="36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 </a:t>
            </a:r>
            <a:endParaRPr lang="ko-KR" altLang="en-US" sz="3600" b="1" dirty="0"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  <p:sp>
        <p:nvSpPr>
          <p:cNvPr id="13" name="TextBox 12"/>
          <p:cNvSpPr txBox="1">
            <a:spLocks/>
          </p:cNvSpPr>
          <p:nvPr/>
        </p:nvSpPr>
        <p:spPr>
          <a:xfrm>
            <a:off x="152402" y="1843433"/>
            <a:ext cx="56757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kumimoji="1" lang="ko-KR" altLang="ko-KR" sz="2800" b="1" dirty="0" smtClean="0">
                <a:solidFill>
                  <a:srgbClr val="000000"/>
                </a:solidFill>
              </a:rPr>
              <a:t>■ </a:t>
            </a:r>
            <a:r>
              <a:rPr kumimoji="1" lang="ko-KR" altLang="ko-KR" sz="2800" b="1" dirty="0" err="1">
                <a:solidFill>
                  <a:srgbClr val="000000"/>
                </a:solidFill>
              </a:rPr>
              <a:t>시설장</a:t>
            </a:r>
            <a:r>
              <a:rPr kumimoji="1" lang="ko-KR" altLang="ko-KR" sz="2800" b="1" dirty="0">
                <a:solidFill>
                  <a:srgbClr val="000000"/>
                </a:solidFill>
              </a:rPr>
              <a:t> 변동의 건</a:t>
            </a:r>
            <a:endParaRPr kumimoji="1" lang="ko-KR" altLang="ko-KR" sz="2800" dirty="0"/>
          </a:p>
          <a:p>
            <a:pPr algn="ctr"/>
            <a:r>
              <a:rPr lang="ko-KR" altLang="en-US" sz="3600" dirty="0" smtClean="0">
                <a:latin typeface="DX시인과나" panose="02020600000000000000" pitchFamily="18" charset="-127"/>
                <a:ea typeface="DX시인과나" panose="02020600000000000000" pitchFamily="18" charset="-127"/>
              </a:rPr>
              <a:t> </a:t>
            </a:r>
            <a:endParaRPr lang="ko-KR" altLang="en-US" sz="3600" b="1" dirty="0"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6676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8"/>
          <a:stretch/>
        </p:blipFill>
        <p:spPr>
          <a:xfrm rot="20085845" flipV="1">
            <a:off x="1075265" y="2301562"/>
            <a:ext cx="12814339" cy="641297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0291" y="2691924"/>
            <a:ext cx="5994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200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“</a:t>
            </a:r>
            <a:r>
              <a:rPr lang="ko-KR" altLang="en-US" sz="7200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감사합니다</a:t>
            </a:r>
            <a:r>
              <a:rPr lang="en-US" altLang="ko-KR" sz="7200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”</a:t>
            </a:r>
            <a:endParaRPr lang="ko-KR" altLang="en-US" sz="7200" dirty="0">
              <a:latin typeface="DX시인과나" panose="02020600000000000000" pitchFamily="18" charset="-127"/>
              <a:ea typeface="DX시인과나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9071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179</Words>
  <Application>Microsoft Office PowerPoint</Application>
  <PresentationFormat>사용자 지정</PresentationFormat>
  <Paragraphs>65</Paragraphs>
  <Slides>19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???</dc:creator>
  <cp:lastModifiedBy>hwang</cp:lastModifiedBy>
  <cp:revision>24</cp:revision>
  <cp:lastPrinted>2016-07-20T09:08:19Z</cp:lastPrinted>
  <dcterms:created xsi:type="dcterms:W3CDTF">2016-04-24T11:58:32Z</dcterms:created>
  <dcterms:modified xsi:type="dcterms:W3CDTF">2016-07-20T09:45:45Z</dcterms:modified>
</cp:coreProperties>
</file>